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88" r:id="rId3"/>
    <p:sldId id="260" r:id="rId4"/>
    <p:sldId id="283" r:id="rId5"/>
    <p:sldId id="261" r:id="rId6"/>
    <p:sldId id="262" r:id="rId7"/>
    <p:sldId id="268" r:id="rId8"/>
    <p:sldId id="269" r:id="rId9"/>
    <p:sldId id="286" r:id="rId10"/>
    <p:sldId id="287" r:id="rId11"/>
    <p:sldId id="276" r:id="rId12"/>
    <p:sldId id="259" r:id="rId13"/>
    <p:sldId id="258" r:id="rId14"/>
    <p:sldId id="263" r:id="rId15"/>
    <p:sldId id="264" r:id="rId16"/>
    <p:sldId id="265" r:id="rId17"/>
    <p:sldId id="266" r:id="rId18"/>
    <p:sldId id="271" r:id="rId19"/>
    <p:sldId id="272" r:id="rId20"/>
    <p:sldId id="273" r:id="rId21"/>
    <p:sldId id="277" r:id="rId22"/>
    <p:sldId id="278" r:id="rId23"/>
    <p:sldId id="279" r:id="rId24"/>
    <p:sldId id="280" r:id="rId25"/>
    <p:sldId id="281" r:id="rId26"/>
    <p:sldId id="282" r:id="rId27"/>
    <p:sldId id="284" r:id="rId28"/>
    <p:sldId id="285" r:id="rId29"/>
  </p:sldIdLst>
  <p:sldSz cx="12192000" cy="6858000"/>
  <p:notesSz cx="6724650" cy="97742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249" autoAdjust="0"/>
    <p:restoredTop sz="94660"/>
  </p:normalViewPr>
  <p:slideViewPr>
    <p:cSldViewPr snapToGrid="0">
      <p:cViewPr varScale="1">
        <p:scale>
          <a:sx n="66" d="100"/>
          <a:sy n="66" d="100"/>
        </p:scale>
        <p:origin x="620" y="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de-DE"/>
              <a:t>Mastertitelformat bearbeiten</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1/29/2024</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‹Nr.›</a:t>
            </a:fld>
            <a:endParaRPr lang="en-US" dirty="0"/>
          </a:p>
        </p:txBody>
      </p:sp>
      <p:grpSp>
        <p:nvGrpSpPr>
          <p:cNvPr id="9" name="Group 8"/>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‹Nr.›</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‹Nr.›</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‹Nr.›</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10;überschrif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accent1"/>
                </a:solidFill>
              </a:defRPr>
            </a:lvl1pPr>
          </a:lstStyle>
          <a:p>
            <a:r>
              <a:rPr lang="de-DE"/>
              <a:t>Mastertitelformat bearbeiten</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1/29/2024</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‹Nr.›</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accent1"/>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de-DE"/>
              <a:t>Mastertitelformat bearbeiten</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1/29/2024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‹Nr.›</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de-DE"/>
              <a:t>Mastertitelformat bearbeiten</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1/29/2024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‹Nr.›</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1/29/2024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‹Nr.›</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1/29/2024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‹Nr.›</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de-DE"/>
              <a:t>Mastertitelformat bearbeiten</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1/29/2024</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‹Nr.›</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de-DE"/>
              <a:t>Mastertitelformat bearbeiten</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1/29/2024</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‹Nr.›</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de-DE"/>
              <a:t>Mastertitelformat bearbeiten</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1/29/2024</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‹Nr.›</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www.kirchenrecht-ekhn.de/document/27954"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slide" Target="slide5.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8.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8.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hyperlink" Target="https://vogelsberg-evangelisch.de/startseite.html" TargetMode="Externa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slide" Target="slide13.xml"/><Relationship Id="rId2" Type="http://schemas.openxmlformats.org/officeDocument/2006/relationships/slide" Target="slide12.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slide" Target="slide14.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 Target="slide17.xml"/><Relationship Id="rId7" Type="http://schemas.openxmlformats.org/officeDocument/2006/relationships/slide" Target="slide21.xml"/><Relationship Id="rId2" Type="http://schemas.openxmlformats.org/officeDocument/2006/relationships/slide" Target="slide16.xml"/><Relationship Id="rId1" Type="http://schemas.openxmlformats.org/officeDocument/2006/relationships/slideLayout" Target="../slideLayouts/slideLayout2.xml"/><Relationship Id="rId6" Type="http://schemas.openxmlformats.org/officeDocument/2006/relationships/slide" Target="slide20.xml"/><Relationship Id="rId5" Type="http://schemas.openxmlformats.org/officeDocument/2006/relationships/slide" Target="slide19.xml"/><Relationship Id="rId4" Type="http://schemas.openxmlformats.org/officeDocument/2006/relationships/slide" Target="slide18.xml"/></Relationships>
</file>

<file path=ppt/slides/_rels/slide8.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 Target="slide24.xml"/><Relationship Id="rId7" Type="http://schemas.openxmlformats.org/officeDocument/2006/relationships/slide" Target="slide28.xml"/><Relationship Id="rId2" Type="http://schemas.openxmlformats.org/officeDocument/2006/relationships/slide" Target="slide23.xml"/><Relationship Id="rId1" Type="http://schemas.openxmlformats.org/officeDocument/2006/relationships/slideLayout" Target="../slideLayouts/slideLayout2.xml"/><Relationship Id="rId6" Type="http://schemas.openxmlformats.org/officeDocument/2006/relationships/slide" Target="slide27.xml"/><Relationship Id="rId5" Type="http://schemas.openxmlformats.org/officeDocument/2006/relationships/slide" Target="slide26.xml"/><Relationship Id="rId4" Type="http://schemas.openxmlformats.org/officeDocument/2006/relationships/slide" Target="slide25.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2F4492A-6C95-496B-A3F1-10F76D2BF96F}"/>
              </a:ext>
            </a:extLst>
          </p:cNvPr>
          <p:cNvSpPr>
            <a:spLocks noGrp="1"/>
          </p:cNvSpPr>
          <p:nvPr>
            <p:ph type="ctrTitle"/>
          </p:nvPr>
        </p:nvSpPr>
        <p:spPr>
          <a:xfrm>
            <a:off x="1915123" y="619133"/>
            <a:ext cx="8361229" cy="2098226"/>
          </a:xfrm>
        </p:spPr>
        <p:txBody>
          <a:bodyPr/>
          <a:lstStyle/>
          <a:p>
            <a:r>
              <a:rPr lang="de-DE" sz="3600" dirty="0"/>
              <a:t>Konzept zum Schutz des Kindewohls</a:t>
            </a:r>
          </a:p>
        </p:txBody>
      </p:sp>
      <p:sp>
        <p:nvSpPr>
          <p:cNvPr id="3" name="Untertitel 2">
            <a:extLst>
              <a:ext uri="{FF2B5EF4-FFF2-40B4-BE49-F238E27FC236}">
                <a16:creationId xmlns:a16="http://schemas.microsoft.com/office/drawing/2014/main" id="{AA206248-9F10-4259-9F13-74EB0EE5CBEF}"/>
              </a:ext>
            </a:extLst>
          </p:cNvPr>
          <p:cNvSpPr>
            <a:spLocks noGrp="1"/>
          </p:cNvSpPr>
          <p:nvPr>
            <p:ph type="subTitle" idx="1"/>
          </p:nvPr>
        </p:nvSpPr>
        <p:spPr>
          <a:xfrm>
            <a:off x="1994791" y="2787258"/>
            <a:ext cx="8201891" cy="2338924"/>
          </a:xfrm>
        </p:spPr>
        <p:txBody>
          <a:bodyPr>
            <a:normAutofit fontScale="85000" lnSpcReduction="20000"/>
          </a:bodyPr>
          <a:lstStyle/>
          <a:p>
            <a:r>
              <a:rPr lang="de-DE" sz="3500" dirty="0"/>
              <a:t>Für Kinder, Jugendliche &amp; erwachsene Schutzbefohlene</a:t>
            </a:r>
          </a:p>
          <a:p>
            <a:endParaRPr lang="de-DE" sz="2600" dirty="0"/>
          </a:p>
          <a:p>
            <a:endParaRPr lang="de-DE" sz="2600" dirty="0"/>
          </a:p>
          <a:p>
            <a:r>
              <a:rPr lang="de-DE" sz="3000" dirty="0">
                <a:solidFill>
                  <a:srgbClr val="7030A0"/>
                </a:solidFill>
              </a:rPr>
              <a:t>PowerPoint Präsentation für </a:t>
            </a:r>
          </a:p>
          <a:p>
            <a:r>
              <a:rPr lang="de-DE" sz="3000" dirty="0">
                <a:solidFill>
                  <a:srgbClr val="7030A0"/>
                </a:solidFill>
              </a:rPr>
              <a:t>Kirchengemeinden &amp; Kirchenvorstände </a:t>
            </a:r>
          </a:p>
        </p:txBody>
      </p:sp>
      <p:pic>
        <p:nvPicPr>
          <p:cNvPr id="5" name="Grafik 4">
            <a:extLst>
              <a:ext uri="{FF2B5EF4-FFF2-40B4-BE49-F238E27FC236}">
                <a16:creationId xmlns:a16="http://schemas.microsoft.com/office/drawing/2014/main" id="{59C0CAC2-C174-4091-9AA4-350A8A3DCE3C}"/>
              </a:ext>
            </a:extLst>
          </p:cNvPr>
          <p:cNvPicPr>
            <a:picLocks noChangeAspect="1"/>
          </p:cNvPicPr>
          <p:nvPr/>
        </p:nvPicPr>
        <p:blipFill>
          <a:blip r:embed="rId2"/>
          <a:stretch>
            <a:fillRect/>
          </a:stretch>
        </p:blipFill>
        <p:spPr>
          <a:xfrm>
            <a:off x="7924505" y="187173"/>
            <a:ext cx="4056908" cy="871313"/>
          </a:xfrm>
          <a:prstGeom prst="rect">
            <a:avLst/>
          </a:prstGeom>
        </p:spPr>
      </p:pic>
      <p:sp>
        <p:nvSpPr>
          <p:cNvPr id="4" name="Textfeld 3"/>
          <p:cNvSpPr txBox="1"/>
          <p:nvPr/>
        </p:nvSpPr>
        <p:spPr>
          <a:xfrm rot="5400000">
            <a:off x="-277090" y="4775198"/>
            <a:ext cx="3491345" cy="369332"/>
          </a:xfrm>
          <a:prstGeom prst="rect">
            <a:avLst/>
          </a:prstGeom>
          <a:noFill/>
        </p:spPr>
        <p:txBody>
          <a:bodyPr wrap="square" rtlCol="0">
            <a:spAutoFit/>
          </a:bodyPr>
          <a:lstStyle/>
          <a:p>
            <a:r>
              <a:rPr lang="de-DE" dirty="0">
                <a:solidFill>
                  <a:srgbClr val="7030A0"/>
                </a:solidFill>
              </a:rPr>
              <a:t>Stand 22.02.2023</a:t>
            </a:r>
          </a:p>
        </p:txBody>
      </p:sp>
    </p:spTree>
    <p:extLst>
      <p:ext uri="{BB962C8B-B14F-4D97-AF65-F5344CB8AC3E}">
        <p14:creationId xmlns:p14="http://schemas.microsoft.com/office/powerpoint/2010/main" val="38905989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09E913F-C14B-4717-9467-1D104C26D36E}"/>
              </a:ext>
            </a:extLst>
          </p:cNvPr>
          <p:cNvSpPr>
            <a:spLocks noGrp="1"/>
          </p:cNvSpPr>
          <p:nvPr>
            <p:ph type="title"/>
          </p:nvPr>
        </p:nvSpPr>
        <p:spPr>
          <a:xfrm>
            <a:off x="1371600" y="685800"/>
            <a:ext cx="9601200" cy="727364"/>
          </a:xfrm>
        </p:spPr>
        <p:txBody>
          <a:bodyPr/>
          <a:lstStyle/>
          <a:p>
            <a:r>
              <a:rPr lang="de-DE" dirty="0"/>
              <a:t> </a:t>
            </a:r>
          </a:p>
        </p:txBody>
      </p:sp>
      <p:sp>
        <p:nvSpPr>
          <p:cNvPr id="3" name="Inhaltsplatzhalter 2">
            <a:extLst>
              <a:ext uri="{FF2B5EF4-FFF2-40B4-BE49-F238E27FC236}">
                <a16:creationId xmlns:a16="http://schemas.microsoft.com/office/drawing/2014/main" id="{6A17250A-3CED-45C3-92F9-A4B42820FB8E}"/>
              </a:ext>
            </a:extLst>
          </p:cNvPr>
          <p:cNvSpPr>
            <a:spLocks noGrp="1"/>
          </p:cNvSpPr>
          <p:nvPr>
            <p:ph idx="1"/>
          </p:nvPr>
        </p:nvSpPr>
        <p:spPr>
          <a:xfrm>
            <a:off x="1371600" y="1880357"/>
            <a:ext cx="9601200" cy="4799215"/>
          </a:xfrm>
        </p:spPr>
        <p:txBody>
          <a:bodyPr>
            <a:normAutofit/>
          </a:bodyPr>
          <a:lstStyle/>
          <a:p>
            <a:pPr marL="457200" indent="-457200">
              <a:buFont typeface="+mj-lt"/>
              <a:buAutoNum type="arabicPeriod"/>
            </a:pPr>
            <a:r>
              <a:rPr lang="de-DE" dirty="0"/>
              <a:t>EKHN (2021): Handreichung zu Fragen des Kinderschutzes und der Kindeswohlgefährdung für Träger kirchlicher Arbeit mit Kindern und Jugendlichen sowie zum Schutz von erwachsenen Schutzbefohlenen. Referat Personalrecht, Darmstadt</a:t>
            </a:r>
          </a:p>
          <a:p>
            <a:pPr marL="457200" indent="-457200">
              <a:buFont typeface="+mj-lt"/>
              <a:buAutoNum type="arabicPeriod"/>
            </a:pPr>
            <a:r>
              <a:rPr lang="de-DE" dirty="0"/>
              <a:t>Link: </a:t>
            </a:r>
            <a:r>
              <a:rPr lang="de-DE" u="sng" dirty="0">
                <a:hlinkClick r:id="rId2"/>
              </a:rPr>
              <a:t>https://www.kirchenrecht-ekhn.de/document/27954</a:t>
            </a:r>
            <a:r>
              <a:rPr lang="de-DE" dirty="0"/>
              <a:t> abgerufen am 06.12.2022 </a:t>
            </a:r>
          </a:p>
          <a:p>
            <a:pPr marL="0" indent="0">
              <a:buNone/>
            </a:pPr>
            <a:endParaRPr lang="de-DE" dirty="0"/>
          </a:p>
        </p:txBody>
      </p:sp>
      <p:pic>
        <p:nvPicPr>
          <p:cNvPr id="6" name="Grafik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62120" y="6103499"/>
            <a:ext cx="2682245" cy="576073"/>
          </a:xfrm>
          <a:prstGeom prst="rect">
            <a:avLst/>
          </a:prstGeom>
        </p:spPr>
      </p:pic>
      <p:sp>
        <p:nvSpPr>
          <p:cNvPr id="7" name="Rechteck 6"/>
          <p:cNvSpPr/>
          <p:nvPr/>
        </p:nvSpPr>
        <p:spPr>
          <a:xfrm>
            <a:off x="1650197" y="864815"/>
            <a:ext cx="10194168" cy="769441"/>
          </a:xfrm>
          <a:prstGeom prst="rect">
            <a:avLst/>
          </a:prstGeom>
        </p:spPr>
        <p:txBody>
          <a:bodyPr wrap="square">
            <a:spAutoFit/>
          </a:bodyPr>
          <a:lstStyle/>
          <a:p>
            <a:r>
              <a:rPr lang="de-DE" sz="4400" dirty="0">
                <a:solidFill>
                  <a:schemeClr val="tx2"/>
                </a:solidFill>
              </a:rPr>
              <a:t>7 Literaturhinweis</a:t>
            </a:r>
          </a:p>
        </p:txBody>
      </p:sp>
    </p:spTree>
    <p:extLst>
      <p:ext uri="{BB962C8B-B14F-4D97-AF65-F5344CB8AC3E}">
        <p14:creationId xmlns:p14="http://schemas.microsoft.com/office/powerpoint/2010/main" val="32931442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09E913F-C14B-4717-9467-1D104C26D36E}"/>
              </a:ext>
            </a:extLst>
          </p:cNvPr>
          <p:cNvSpPr>
            <a:spLocks noGrp="1"/>
          </p:cNvSpPr>
          <p:nvPr>
            <p:ph type="title"/>
          </p:nvPr>
        </p:nvSpPr>
        <p:spPr>
          <a:xfrm>
            <a:off x="1371600" y="685800"/>
            <a:ext cx="9601200" cy="856673"/>
          </a:xfrm>
        </p:spPr>
        <p:txBody>
          <a:bodyPr/>
          <a:lstStyle/>
          <a:p>
            <a:r>
              <a:rPr lang="de-DE" dirty="0"/>
              <a:t>8 Anlagen</a:t>
            </a:r>
          </a:p>
        </p:txBody>
      </p:sp>
      <p:sp>
        <p:nvSpPr>
          <p:cNvPr id="3" name="Inhaltsplatzhalter 2">
            <a:extLst>
              <a:ext uri="{FF2B5EF4-FFF2-40B4-BE49-F238E27FC236}">
                <a16:creationId xmlns:a16="http://schemas.microsoft.com/office/drawing/2014/main" id="{6A17250A-3CED-45C3-92F9-A4B42820FB8E}"/>
              </a:ext>
            </a:extLst>
          </p:cNvPr>
          <p:cNvSpPr>
            <a:spLocks noGrp="1"/>
          </p:cNvSpPr>
          <p:nvPr>
            <p:ph idx="1"/>
          </p:nvPr>
        </p:nvSpPr>
        <p:spPr>
          <a:xfrm>
            <a:off x="1371600" y="1673629"/>
            <a:ext cx="9601200" cy="4799215"/>
          </a:xfrm>
        </p:spPr>
        <p:txBody>
          <a:bodyPr>
            <a:normAutofit fontScale="85000" lnSpcReduction="20000"/>
          </a:bodyPr>
          <a:lstStyle/>
          <a:p>
            <a:r>
              <a:rPr lang="de-DE" dirty="0"/>
              <a:t>Anlage 1: 		Bestätigung Einstellungsgespräch</a:t>
            </a:r>
          </a:p>
          <a:p>
            <a:r>
              <a:rPr lang="de-DE" dirty="0"/>
              <a:t>Anlage 2:		Antrag </a:t>
            </a:r>
            <a:r>
              <a:rPr lang="de-DE" dirty="0" err="1"/>
              <a:t>erw</a:t>
            </a:r>
            <a:r>
              <a:rPr lang="de-DE" dirty="0"/>
              <a:t>. Führungszeugnis Hauptamtliche		</a:t>
            </a:r>
          </a:p>
          <a:p>
            <a:r>
              <a:rPr lang="de-DE" dirty="0"/>
              <a:t>Anlage 3:		Selbstverpflichtungserklärung</a:t>
            </a:r>
          </a:p>
          <a:p>
            <a:r>
              <a:rPr lang="de-DE" dirty="0"/>
              <a:t>Anlage 4:		Ansprechpersonen im Umfeld </a:t>
            </a:r>
          </a:p>
          <a:p>
            <a:r>
              <a:rPr lang="de-DE" dirty="0"/>
              <a:t>Anlage 5:		Einsichtnahme </a:t>
            </a:r>
            <a:r>
              <a:rPr lang="de-DE" dirty="0" err="1"/>
              <a:t>erw</a:t>
            </a:r>
            <a:r>
              <a:rPr lang="de-DE" dirty="0"/>
              <a:t>. Führungszeugnis Ehrenamtliche</a:t>
            </a:r>
          </a:p>
          <a:p>
            <a:r>
              <a:rPr lang="de-DE" dirty="0"/>
              <a:t>Anlage 6:		Antrag </a:t>
            </a:r>
            <a:r>
              <a:rPr lang="de-DE" dirty="0" err="1"/>
              <a:t>erw</a:t>
            </a:r>
            <a:r>
              <a:rPr lang="de-DE" dirty="0"/>
              <a:t>. Führungszeugnis Ehrenamtliche</a:t>
            </a:r>
          </a:p>
          <a:p>
            <a:r>
              <a:rPr lang="de-DE" dirty="0"/>
              <a:t>Anlage 7: 		Vereinbarung nach §72 a mit dem Vogelsbergkreis</a:t>
            </a:r>
          </a:p>
          <a:p>
            <a:r>
              <a:rPr lang="de-DE" dirty="0"/>
              <a:t>Anlage 8:		Einschätzung der Maßnahme nach Art, Intensität und Dauer</a:t>
            </a:r>
          </a:p>
          <a:p>
            <a:r>
              <a:rPr lang="de-DE" dirty="0"/>
              <a:t>Anlage 9:		Handlungskette Krisenintervention</a:t>
            </a:r>
          </a:p>
          <a:p>
            <a:r>
              <a:rPr lang="de-DE" dirty="0"/>
              <a:t>Anlage 10:		Gesprächsprotokoll</a:t>
            </a:r>
          </a:p>
          <a:p>
            <a:r>
              <a:rPr lang="de-DE" dirty="0"/>
              <a:t>Anlage 11		Prüfbogen &amp; Risikoanalyse</a:t>
            </a:r>
          </a:p>
          <a:p>
            <a:r>
              <a:rPr lang="de-DE" dirty="0"/>
              <a:t>Anlage 12		Insoweit erfahrene Fachkraft (</a:t>
            </a:r>
            <a:r>
              <a:rPr lang="de-DE" dirty="0" err="1"/>
              <a:t>IseF</a:t>
            </a:r>
            <a:r>
              <a:rPr lang="de-DE" dirty="0"/>
              <a:t>)</a:t>
            </a:r>
          </a:p>
          <a:p>
            <a:r>
              <a:rPr lang="de-DE" dirty="0"/>
              <a:t>Anlage 13		Checkliste Krisenintervention</a:t>
            </a:r>
          </a:p>
          <a:p>
            <a:r>
              <a:rPr lang="de-DE" dirty="0"/>
              <a:t>Anlage 14 		Prüfraster </a:t>
            </a:r>
          </a:p>
          <a:p>
            <a:pPr marL="0" indent="0">
              <a:buNone/>
            </a:pPr>
            <a:endParaRPr lang="de-DE" b="1" dirty="0"/>
          </a:p>
          <a:p>
            <a:pPr marL="0" indent="0">
              <a:buNone/>
            </a:pPr>
            <a:endParaRPr lang="de-DE" b="1" dirty="0"/>
          </a:p>
          <a:p>
            <a:pPr>
              <a:buFont typeface="Courier New" panose="02070309020205020404" pitchFamily="49" charset="0"/>
              <a:buChar char="o"/>
            </a:pPr>
            <a:endParaRPr lang="de-DE" dirty="0"/>
          </a:p>
          <a:p>
            <a:pPr>
              <a:buFont typeface="Courier New" panose="02070309020205020404" pitchFamily="49" charset="0"/>
              <a:buChar char="o"/>
            </a:pPr>
            <a:endParaRPr lang="de-DE" dirty="0"/>
          </a:p>
        </p:txBody>
      </p:sp>
      <p:pic>
        <p:nvPicPr>
          <p:cNvPr id="4" name="Grafik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62120" y="6103499"/>
            <a:ext cx="2682245" cy="576073"/>
          </a:xfrm>
          <a:prstGeom prst="rect">
            <a:avLst/>
          </a:prstGeom>
        </p:spPr>
      </p:pic>
    </p:spTree>
    <p:extLst>
      <p:ext uri="{BB962C8B-B14F-4D97-AF65-F5344CB8AC3E}">
        <p14:creationId xmlns:p14="http://schemas.microsoft.com/office/powerpoint/2010/main" val="7080273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09E913F-C14B-4717-9467-1D104C26D36E}"/>
              </a:ext>
            </a:extLst>
          </p:cNvPr>
          <p:cNvSpPr>
            <a:spLocks noGrp="1"/>
          </p:cNvSpPr>
          <p:nvPr>
            <p:ph type="title"/>
          </p:nvPr>
        </p:nvSpPr>
        <p:spPr/>
        <p:txBody>
          <a:bodyPr/>
          <a:lstStyle/>
          <a:p>
            <a:r>
              <a:rPr lang="de-DE" dirty="0"/>
              <a:t>Erklärung zu 2 Verantwortlichkeiten</a:t>
            </a:r>
          </a:p>
        </p:txBody>
      </p:sp>
      <p:sp>
        <p:nvSpPr>
          <p:cNvPr id="3" name="Inhaltsplatzhalter 2">
            <a:extLst>
              <a:ext uri="{FF2B5EF4-FFF2-40B4-BE49-F238E27FC236}">
                <a16:creationId xmlns:a16="http://schemas.microsoft.com/office/drawing/2014/main" id="{6A17250A-3CED-45C3-92F9-A4B42820FB8E}"/>
              </a:ext>
            </a:extLst>
          </p:cNvPr>
          <p:cNvSpPr>
            <a:spLocks noGrp="1"/>
          </p:cNvSpPr>
          <p:nvPr>
            <p:ph idx="1"/>
          </p:nvPr>
        </p:nvSpPr>
        <p:spPr>
          <a:xfrm>
            <a:off x="1371600" y="1673629"/>
            <a:ext cx="9601200" cy="4799215"/>
          </a:xfrm>
        </p:spPr>
        <p:txBody>
          <a:bodyPr>
            <a:normAutofit lnSpcReduction="10000"/>
          </a:bodyPr>
          <a:lstStyle/>
          <a:p>
            <a:pPr marL="457200" indent="-457200">
              <a:buFont typeface="+mj-lt"/>
              <a:buAutoNum type="arabicPeriod"/>
            </a:pPr>
            <a:r>
              <a:rPr lang="de-DE" dirty="0"/>
              <a:t>Die Kirchengemeinden im Dekanat sind für die Implementierung eines Präventions- und Schutzkonzeptes in der Arbeit von, mit und für Kinder, Jugendliche und erwachsenen Schutzbefohlene zuständig. Diese können sich dem Konzept zum Schutz des Kindeswohls des evangelischen Dekanats Vogelsberg anschließen oder ein eigenes Schutzkonzept erstellen. Sie treffen so Vorsorge für Krisenfälle.</a:t>
            </a:r>
          </a:p>
          <a:p>
            <a:pPr marL="457200" indent="-457200">
              <a:buFont typeface="+mj-lt"/>
              <a:buAutoNum type="arabicPeriod"/>
            </a:pPr>
            <a:r>
              <a:rPr lang="de-DE" dirty="0"/>
              <a:t>Die Kirchenvorstände der Kirchengemeinden müssen eine*n Beauftragte*n für die interne und externe Kommunikation und Ansprechbarkeit zum Thema Kindeswohl benennen.  </a:t>
            </a:r>
          </a:p>
          <a:p>
            <a:pPr marL="457200" indent="-457200">
              <a:buFont typeface="+mj-lt"/>
              <a:buAutoNum type="arabicPeriod"/>
            </a:pPr>
            <a:r>
              <a:rPr lang="de-DE" dirty="0">
                <a:solidFill>
                  <a:srgbClr val="FF0000"/>
                </a:solidFill>
              </a:rPr>
              <a:t>Die Kirchengemeinden schließen die aktuelle Vereinbarung nach §72a SGB VIII (Stand Januar 2024) mit dem Vogelsbergkreis ab, diese regelt den Tätigkeitsausschluss einschlägig vorbestrafter Personen (Anlage 7). </a:t>
            </a:r>
          </a:p>
          <a:p>
            <a:pPr marL="0" indent="0">
              <a:buNone/>
            </a:pPr>
            <a:endParaRPr lang="de-DE" dirty="0">
              <a:solidFill>
                <a:srgbClr val="FF0000"/>
              </a:solidFill>
            </a:endParaRPr>
          </a:p>
          <a:p>
            <a:pPr>
              <a:buFont typeface="Courier New" panose="02070309020205020404" pitchFamily="49" charset="0"/>
              <a:buChar char="o"/>
            </a:pPr>
            <a:endParaRPr lang="de-DE" dirty="0"/>
          </a:p>
          <a:p>
            <a:pPr marL="0" indent="0">
              <a:buNone/>
            </a:pPr>
            <a:r>
              <a:rPr lang="de-DE" dirty="0">
                <a:hlinkClick r:id="rId2" action="ppaction://hlinksldjump"/>
              </a:rPr>
              <a:t>Zurück zu Kapitel 2</a:t>
            </a:r>
            <a:endParaRPr lang="de-DE" dirty="0"/>
          </a:p>
        </p:txBody>
      </p:sp>
      <p:pic>
        <p:nvPicPr>
          <p:cNvPr id="5" name="Grafik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62120" y="6103499"/>
            <a:ext cx="2682245" cy="576073"/>
          </a:xfrm>
          <a:prstGeom prst="rect">
            <a:avLst/>
          </a:prstGeom>
        </p:spPr>
      </p:pic>
    </p:spTree>
    <p:extLst>
      <p:ext uri="{BB962C8B-B14F-4D97-AF65-F5344CB8AC3E}">
        <p14:creationId xmlns:p14="http://schemas.microsoft.com/office/powerpoint/2010/main" val="20685252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09E913F-C14B-4717-9467-1D104C26D36E}"/>
              </a:ext>
            </a:extLst>
          </p:cNvPr>
          <p:cNvSpPr>
            <a:spLocks noGrp="1"/>
          </p:cNvSpPr>
          <p:nvPr>
            <p:ph type="title"/>
          </p:nvPr>
        </p:nvSpPr>
        <p:spPr/>
        <p:txBody>
          <a:bodyPr/>
          <a:lstStyle/>
          <a:p>
            <a:r>
              <a:rPr lang="de-DE" dirty="0"/>
              <a:t>Erklärung zu 2.1  </a:t>
            </a:r>
          </a:p>
        </p:txBody>
      </p:sp>
      <p:sp>
        <p:nvSpPr>
          <p:cNvPr id="3" name="Inhaltsplatzhalter 2">
            <a:extLst>
              <a:ext uri="{FF2B5EF4-FFF2-40B4-BE49-F238E27FC236}">
                <a16:creationId xmlns:a16="http://schemas.microsoft.com/office/drawing/2014/main" id="{6A17250A-3CED-45C3-92F9-A4B42820FB8E}"/>
              </a:ext>
            </a:extLst>
          </p:cNvPr>
          <p:cNvSpPr>
            <a:spLocks noGrp="1"/>
          </p:cNvSpPr>
          <p:nvPr>
            <p:ph idx="1"/>
          </p:nvPr>
        </p:nvSpPr>
        <p:spPr>
          <a:xfrm>
            <a:off x="1371600" y="1880357"/>
            <a:ext cx="9601200" cy="4799215"/>
          </a:xfrm>
        </p:spPr>
        <p:txBody>
          <a:bodyPr>
            <a:normAutofit/>
          </a:bodyPr>
          <a:lstStyle/>
          <a:p>
            <a:pPr marL="457200" indent="-457200">
              <a:buFont typeface="+mj-lt"/>
              <a:buAutoNum type="arabicPeriod"/>
            </a:pPr>
            <a:r>
              <a:rPr lang="de-DE" dirty="0"/>
              <a:t>Die ehrenamtlichen </a:t>
            </a:r>
            <a:r>
              <a:rPr lang="de-DE" dirty="0" err="1"/>
              <a:t>Mitarbeter</a:t>
            </a:r>
            <a:r>
              <a:rPr lang="de-DE" dirty="0"/>
              <a:t>*innen der Kirchengemeinden in den kinder- und jugendnahen Bereichen und der Arbeit mit erwachsenen Schutzbefohlenen, sind auf die Wahrung des Kindeswohls hinzuweisen. Das Schutzkonzept ist zu kommunizieren. </a:t>
            </a:r>
          </a:p>
          <a:p>
            <a:pPr marL="457200" indent="-457200">
              <a:buFont typeface="+mj-lt"/>
              <a:buAutoNum type="arabicPeriod"/>
            </a:pPr>
            <a:r>
              <a:rPr lang="de-DE" dirty="0"/>
              <a:t>Bei Ehrenamtlichen ist eine </a:t>
            </a:r>
            <a:r>
              <a:rPr lang="de-DE" b="1" dirty="0"/>
              <a:t>Selbstverpflichtungserklärung</a:t>
            </a:r>
            <a:r>
              <a:rPr lang="de-DE" dirty="0"/>
              <a:t> </a:t>
            </a:r>
            <a:r>
              <a:rPr lang="de-DE" b="1" dirty="0"/>
              <a:t>(Anlage3) </a:t>
            </a:r>
            <a:r>
              <a:rPr lang="de-DE" dirty="0"/>
              <a:t>und eine </a:t>
            </a:r>
            <a:r>
              <a:rPr lang="de-DE" b="1" dirty="0"/>
              <a:t>Schulung</a:t>
            </a:r>
            <a:r>
              <a:rPr lang="de-DE" dirty="0"/>
              <a:t> (Kopie Teilnahmebescheinigung) erforderlich ggf. ist ein </a:t>
            </a:r>
            <a:r>
              <a:rPr lang="de-DE" b="1" dirty="0"/>
              <a:t>erweitertes Führungszeugnis (Anlage 6) </a:t>
            </a:r>
            <a:r>
              <a:rPr lang="de-DE" dirty="0"/>
              <a:t>vorzuzeigen und zu dokumentieren </a:t>
            </a:r>
            <a:r>
              <a:rPr lang="de-DE" b="1" dirty="0"/>
              <a:t>(Anlage 5).</a:t>
            </a:r>
          </a:p>
          <a:p>
            <a:pPr marL="457200" indent="-457200">
              <a:buFont typeface="+mj-lt"/>
              <a:buAutoNum type="arabicPeriod"/>
            </a:pPr>
            <a:r>
              <a:rPr lang="de-DE" dirty="0"/>
              <a:t>Bei neben- und hauptamtlichen Einstellungen ist eine </a:t>
            </a:r>
            <a:r>
              <a:rPr lang="de-DE" b="1" dirty="0"/>
              <a:t>Selbstverpflichtungserklärung</a:t>
            </a:r>
            <a:r>
              <a:rPr lang="de-DE" dirty="0"/>
              <a:t> </a:t>
            </a:r>
            <a:r>
              <a:rPr lang="de-DE" b="1" dirty="0"/>
              <a:t>(Anlage 3) </a:t>
            </a:r>
            <a:r>
              <a:rPr lang="de-DE" dirty="0"/>
              <a:t>und eine </a:t>
            </a:r>
            <a:r>
              <a:rPr lang="de-DE" b="1" dirty="0"/>
              <a:t>Schulung</a:t>
            </a:r>
            <a:r>
              <a:rPr lang="de-DE" dirty="0"/>
              <a:t> (Kopie Teilnahmebescheinigung) erforderlich. Dieses ist zu dokumentieren. </a:t>
            </a:r>
            <a:r>
              <a:rPr lang="de-DE" b="1" dirty="0"/>
              <a:t>E</a:t>
            </a:r>
            <a:r>
              <a:rPr lang="de-DE" dirty="0"/>
              <a:t>in </a:t>
            </a:r>
            <a:r>
              <a:rPr lang="de-DE" b="1" dirty="0"/>
              <a:t>erweitertes Führungszeugnis (Anlage 2) </a:t>
            </a:r>
            <a:r>
              <a:rPr lang="de-DE" dirty="0"/>
              <a:t>ist notwendig und sollte in einem Umschlag in der Personalakte aufbewahrt werden. </a:t>
            </a:r>
          </a:p>
          <a:p>
            <a:pPr marL="0" indent="0">
              <a:buNone/>
            </a:pPr>
            <a:r>
              <a:rPr lang="de-DE" dirty="0">
                <a:hlinkClick r:id="rId2" action="ppaction://hlinksldjump"/>
              </a:rPr>
              <a:t>Zurück zu Kapitel 2</a:t>
            </a:r>
            <a:endParaRPr lang="de-DE" dirty="0"/>
          </a:p>
        </p:txBody>
      </p:sp>
      <p:pic>
        <p:nvPicPr>
          <p:cNvPr id="6" name="Grafik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62120" y="6103499"/>
            <a:ext cx="2682245" cy="576073"/>
          </a:xfrm>
          <a:prstGeom prst="rect">
            <a:avLst/>
          </a:prstGeom>
        </p:spPr>
      </p:pic>
    </p:spTree>
    <p:extLst>
      <p:ext uri="{BB962C8B-B14F-4D97-AF65-F5344CB8AC3E}">
        <p14:creationId xmlns:p14="http://schemas.microsoft.com/office/powerpoint/2010/main" val="24265519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09E913F-C14B-4717-9467-1D104C26D36E}"/>
              </a:ext>
            </a:extLst>
          </p:cNvPr>
          <p:cNvSpPr>
            <a:spLocks noGrp="1"/>
          </p:cNvSpPr>
          <p:nvPr>
            <p:ph type="title"/>
          </p:nvPr>
        </p:nvSpPr>
        <p:spPr/>
        <p:txBody>
          <a:bodyPr/>
          <a:lstStyle/>
          <a:p>
            <a:r>
              <a:rPr lang="de-DE" dirty="0"/>
              <a:t>Erklärung zu 2.4  </a:t>
            </a:r>
          </a:p>
        </p:txBody>
      </p:sp>
      <p:sp>
        <p:nvSpPr>
          <p:cNvPr id="3" name="Inhaltsplatzhalter 2">
            <a:extLst>
              <a:ext uri="{FF2B5EF4-FFF2-40B4-BE49-F238E27FC236}">
                <a16:creationId xmlns:a16="http://schemas.microsoft.com/office/drawing/2014/main" id="{6A17250A-3CED-45C3-92F9-A4B42820FB8E}"/>
              </a:ext>
            </a:extLst>
          </p:cNvPr>
          <p:cNvSpPr>
            <a:spLocks noGrp="1"/>
          </p:cNvSpPr>
          <p:nvPr>
            <p:ph idx="1"/>
          </p:nvPr>
        </p:nvSpPr>
        <p:spPr>
          <a:xfrm>
            <a:off x="1371600" y="1880357"/>
            <a:ext cx="9601200" cy="4799215"/>
          </a:xfrm>
        </p:spPr>
        <p:txBody>
          <a:bodyPr>
            <a:normAutofit/>
          </a:bodyPr>
          <a:lstStyle/>
          <a:p>
            <a:pPr marL="457200" indent="-457200">
              <a:buFont typeface="+mj-lt"/>
              <a:buAutoNum type="arabicPeriod"/>
            </a:pPr>
            <a:r>
              <a:rPr lang="de-DE" dirty="0"/>
              <a:t>Die Gewaltpräventionsbeauftragten nehmen eine Koordinierungsfunktion für Kinder- und Jugendschutz und der Präventionsarbeit im Dekanat wahr. </a:t>
            </a:r>
          </a:p>
          <a:p>
            <a:pPr marL="457200" indent="-457200">
              <a:buFont typeface="+mj-lt"/>
              <a:buAutoNum type="arabicPeriod"/>
            </a:pPr>
            <a:r>
              <a:rPr lang="de-DE" dirty="0">
                <a:latin typeface="+mj-lt"/>
              </a:rPr>
              <a:t>Sie unterstützen und beraten die Kirchengemeinden bei der Umsetzung des </a:t>
            </a:r>
            <a:r>
              <a:rPr lang="de-DE" dirty="0" err="1">
                <a:latin typeface="+mj-lt"/>
              </a:rPr>
              <a:t>GPrävG</a:t>
            </a:r>
            <a:r>
              <a:rPr lang="de-DE" dirty="0">
                <a:latin typeface="+mj-lt"/>
              </a:rPr>
              <a:t> und </a:t>
            </a:r>
            <a:r>
              <a:rPr lang="de-DE" dirty="0">
                <a:latin typeface="+mj-lt"/>
                <a:cs typeface="Arial" panose="020B0604020202020204" pitchFamily="34" charset="0"/>
              </a:rPr>
              <a:t>q</a:t>
            </a:r>
            <a:r>
              <a:rPr lang="de-DE" dirty="0">
                <a:latin typeface="+mj-lt"/>
                <a:ea typeface="Times New Roman" panose="02020603050405020304" pitchFamily="18" charset="0"/>
                <a:cs typeface="Arial" panose="020B0604020202020204" pitchFamily="34" charset="0"/>
              </a:rPr>
              <a:t>ualifizieren die haupt-, neben- und ehrenamtlich Mitarbeitenden. </a:t>
            </a:r>
          </a:p>
          <a:p>
            <a:pPr marL="457200" indent="-457200">
              <a:buFont typeface="+mj-lt"/>
              <a:buAutoNum type="arabicPeriod"/>
            </a:pPr>
            <a:r>
              <a:rPr lang="de-DE" dirty="0">
                <a:latin typeface="+mj-lt"/>
                <a:ea typeface="Times New Roman" panose="02020603050405020304" pitchFamily="18" charset="0"/>
                <a:cs typeface="Arial" panose="020B0604020202020204" pitchFamily="34" charset="0"/>
              </a:rPr>
              <a:t>Sie sind Ansprechpartner*innen für Kinder, Jugendliche und Mitarbeitende in den Kirchengemeinden sowie für die </a:t>
            </a:r>
            <a:r>
              <a:rPr lang="de-DE" b="1" dirty="0">
                <a:latin typeface="+mj-lt"/>
                <a:ea typeface="Times New Roman" panose="02020603050405020304" pitchFamily="18" charset="0"/>
                <a:cs typeface="Arial" panose="020B0604020202020204" pitchFamily="34" charset="0"/>
              </a:rPr>
              <a:t>Beauftragten der Kirchengemeinden</a:t>
            </a:r>
            <a:r>
              <a:rPr lang="de-DE" dirty="0">
                <a:latin typeface="+mj-lt"/>
                <a:ea typeface="Times New Roman" panose="02020603050405020304" pitchFamily="18" charset="0"/>
                <a:cs typeface="Arial" panose="020B0604020202020204" pitchFamily="34" charset="0"/>
              </a:rPr>
              <a:t>. </a:t>
            </a:r>
            <a:r>
              <a:rPr lang="de-DE" dirty="0">
                <a:latin typeface="Arial" panose="020B0604020202020204" pitchFamily="34" charset="0"/>
                <a:ea typeface="Times New Roman" panose="02020603050405020304" pitchFamily="18" charset="0"/>
                <a:cs typeface="Arial" panose="020B0604020202020204" pitchFamily="34" charset="0"/>
              </a:rPr>
              <a:t> </a:t>
            </a:r>
            <a:endParaRPr lang="de-DE" dirty="0">
              <a:latin typeface="Arial" panose="020B0604020202020204" pitchFamily="34" charset="0"/>
              <a:ea typeface="Calibri" panose="020F0502020204030204" pitchFamily="34" charset="0"/>
              <a:cs typeface="Times New Roman" panose="02020603050405020304" pitchFamily="18" charset="0"/>
            </a:endParaRPr>
          </a:p>
          <a:p>
            <a:pPr marL="0" indent="0">
              <a:buNone/>
            </a:pPr>
            <a:r>
              <a:rPr lang="de-DE" dirty="0">
                <a:hlinkClick r:id="rId2" action="ppaction://hlinksldjump"/>
              </a:rPr>
              <a:t>Zurück zu Kapitel 2</a:t>
            </a:r>
            <a:endParaRPr lang="de-DE" dirty="0"/>
          </a:p>
        </p:txBody>
      </p:sp>
      <p:pic>
        <p:nvPicPr>
          <p:cNvPr id="6" name="Grafik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62120" y="6103499"/>
            <a:ext cx="2682245" cy="576073"/>
          </a:xfrm>
          <a:prstGeom prst="rect">
            <a:avLst/>
          </a:prstGeom>
        </p:spPr>
      </p:pic>
    </p:spTree>
    <p:extLst>
      <p:ext uri="{BB962C8B-B14F-4D97-AF65-F5344CB8AC3E}">
        <p14:creationId xmlns:p14="http://schemas.microsoft.com/office/powerpoint/2010/main" val="15684667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09E913F-C14B-4717-9467-1D104C26D36E}"/>
              </a:ext>
            </a:extLst>
          </p:cNvPr>
          <p:cNvSpPr>
            <a:spLocks noGrp="1"/>
          </p:cNvSpPr>
          <p:nvPr>
            <p:ph type="title"/>
          </p:nvPr>
        </p:nvSpPr>
        <p:spPr/>
        <p:txBody>
          <a:bodyPr/>
          <a:lstStyle/>
          <a:p>
            <a:r>
              <a:rPr lang="de-DE" dirty="0"/>
              <a:t>Erklärung zu 4  </a:t>
            </a:r>
          </a:p>
        </p:txBody>
      </p:sp>
      <p:sp>
        <p:nvSpPr>
          <p:cNvPr id="3" name="Inhaltsplatzhalter 2">
            <a:extLst>
              <a:ext uri="{FF2B5EF4-FFF2-40B4-BE49-F238E27FC236}">
                <a16:creationId xmlns:a16="http://schemas.microsoft.com/office/drawing/2014/main" id="{6A17250A-3CED-45C3-92F9-A4B42820FB8E}"/>
              </a:ext>
            </a:extLst>
          </p:cNvPr>
          <p:cNvSpPr>
            <a:spLocks noGrp="1"/>
          </p:cNvSpPr>
          <p:nvPr>
            <p:ph idx="1"/>
          </p:nvPr>
        </p:nvSpPr>
        <p:spPr>
          <a:xfrm>
            <a:off x="1371600" y="1880357"/>
            <a:ext cx="9601200" cy="4799215"/>
          </a:xfrm>
        </p:spPr>
        <p:txBody>
          <a:bodyPr>
            <a:normAutofit/>
          </a:bodyPr>
          <a:lstStyle/>
          <a:p>
            <a:pPr>
              <a:buFont typeface="Courier New" panose="02070309020205020404" pitchFamily="49" charset="0"/>
              <a:buChar char="o"/>
            </a:pPr>
            <a:endParaRPr lang="de-DE" dirty="0">
              <a:solidFill>
                <a:schemeClr val="tx1"/>
              </a:solidFill>
              <a:hlinkClick r:id="rId2" action="ppaction://hlinksldjump"/>
            </a:endParaRPr>
          </a:p>
          <a:p>
            <a:pPr marL="0" indent="0">
              <a:buNone/>
            </a:pPr>
            <a:r>
              <a:rPr lang="de-DE" dirty="0"/>
              <a:t>Ziel der Prävention im Evangelischen Dekanat Vogelsberg ist es, es potenziellen Täter*innen schon im Vorfeld zu erschweren, Übergriffe und Grenzverletzungen zu begehen.</a:t>
            </a:r>
            <a:endParaRPr lang="de-DE" dirty="0">
              <a:solidFill>
                <a:schemeClr val="tx1"/>
              </a:solidFill>
              <a:hlinkClick r:id="rId2" action="ppaction://hlinksldjump"/>
            </a:endParaRPr>
          </a:p>
          <a:p>
            <a:pPr marL="0" indent="0">
              <a:buNone/>
            </a:pPr>
            <a:r>
              <a:rPr lang="de-DE" dirty="0">
                <a:solidFill>
                  <a:srgbClr val="FF0000"/>
                </a:solidFill>
              </a:rPr>
              <a:t>Das Gewaltpräventionsgesetz der EKHN und die Vereinbarung mit dem Jugendamt des Vogelsbergkreises von 2014 </a:t>
            </a:r>
            <a:r>
              <a:rPr lang="de-DE" b="1" dirty="0">
                <a:solidFill>
                  <a:srgbClr val="FF0000"/>
                </a:solidFill>
              </a:rPr>
              <a:t>(Anlage 7)</a:t>
            </a:r>
          </a:p>
          <a:p>
            <a:pPr marL="0" indent="0">
              <a:buNone/>
            </a:pPr>
            <a:endParaRPr lang="de-DE" dirty="0">
              <a:solidFill>
                <a:srgbClr val="FF0000"/>
              </a:solidFill>
            </a:endParaRPr>
          </a:p>
          <a:p>
            <a:pPr marL="0" indent="0">
              <a:buNone/>
            </a:pPr>
            <a:r>
              <a:rPr lang="de-DE" dirty="0">
                <a:hlinkClick r:id="rId3" action="ppaction://hlinksldjump"/>
              </a:rPr>
              <a:t>Zurück zu Kapitel 4</a:t>
            </a:r>
            <a:endParaRPr lang="de-DE" dirty="0"/>
          </a:p>
        </p:txBody>
      </p:sp>
      <p:pic>
        <p:nvPicPr>
          <p:cNvPr id="6" name="Grafik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162120" y="6103499"/>
            <a:ext cx="2682245" cy="576073"/>
          </a:xfrm>
          <a:prstGeom prst="rect">
            <a:avLst/>
          </a:prstGeom>
        </p:spPr>
      </p:pic>
    </p:spTree>
    <p:extLst>
      <p:ext uri="{BB962C8B-B14F-4D97-AF65-F5344CB8AC3E}">
        <p14:creationId xmlns:p14="http://schemas.microsoft.com/office/powerpoint/2010/main" val="41359015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09E913F-C14B-4717-9467-1D104C26D36E}"/>
              </a:ext>
            </a:extLst>
          </p:cNvPr>
          <p:cNvSpPr>
            <a:spLocks noGrp="1"/>
          </p:cNvSpPr>
          <p:nvPr>
            <p:ph type="title"/>
          </p:nvPr>
        </p:nvSpPr>
        <p:spPr>
          <a:xfrm>
            <a:off x="1371600" y="685800"/>
            <a:ext cx="9601200" cy="875145"/>
          </a:xfrm>
        </p:spPr>
        <p:txBody>
          <a:bodyPr/>
          <a:lstStyle/>
          <a:p>
            <a:r>
              <a:rPr lang="de-DE" dirty="0"/>
              <a:t>Erklärung zu 4.1  </a:t>
            </a:r>
          </a:p>
        </p:txBody>
      </p:sp>
      <p:sp>
        <p:nvSpPr>
          <p:cNvPr id="3" name="Inhaltsplatzhalter 2">
            <a:extLst>
              <a:ext uri="{FF2B5EF4-FFF2-40B4-BE49-F238E27FC236}">
                <a16:creationId xmlns:a16="http://schemas.microsoft.com/office/drawing/2014/main" id="{6A17250A-3CED-45C3-92F9-A4B42820FB8E}"/>
              </a:ext>
            </a:extLst>
          </p:cNvPr>
          <p:cNvSpPr>
            <a:spLocks noGrp="1"/>
          </p:cNvSpPr>
          <p:nvPr>
            <p:ph idx="1"/>
          </p:nvPr>
        </p:nvSpPr>
        <p:spPr>
          <a:xfrm>
            <a:off x="1371600" y="1880357"/>
            <a:ext cx="9601200" cy="4799215"/>
          </a:xfrm>
        </p:spPr>
        <p:txBody>
          <a:bodyPr>
            <a:normAutofit/>
          </a:bodyPr>
          <a:lstStyle/>
          <a:p>
            <a:pPr marL="0" indent="0">
              <a:buNone/>
            </a:pPr>
            <a:r>
              <a:rPr lang="de-DE" dirty="0"/>
              <a:t>Um für den Kinderschutz und eine mögliche Kindeswohlgefährdung zu sensibilisieren, muss in den Kirchengemeinden das Bewusstsein auch im eigenen Bereich geschaffen werden. Dies bedeutet, dass Themen der sexualisierten Gewalt ausdrücklich kommuniziert und nicht verschwiegen oder tabuisiert werden. </a:t>
            </a:r>
          </a:p>
          <a:p>
            <a:pPr marL="0" indent="0">
              <a:buNone/>
            </a:pPr>
            <a:r>
              <a:rPr lang="de-DE" dirty="0">
                <a:solidFill>
                  <a:srgbClr val="7030A0"/>
                </a:solidFill>
                <a:hlinkClick r:id="rId2" action="ppaction://hlinksldjump"/>
              </a:rPr>
              <a:t>Zurück zu Kapitel 4</a:t>
            </a:r>
            <a:endParaRPr lang="de-DE" dirty="0">
              <a:solidFill>
                <a:srgbClr val="7030A0"/>
              </a:solidFill>
            </a:endParaRPr>
          </a:p>
        </p:txBody>
      </p:sp>
      <p:pic>
        <p:nvPicPr>
          <p:cNvPr id="6" name="Grafik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62120" y="6103499"/>
            <a:ext cx="2682245" cy="576073"/>
          </a:xfrm>
          <a:prstGeom prst="rect">
            <a:avLst/>
          </a:prstGeom>
        </p:spPr>
      </p:pic>
    </p:spTree>
    <p:extLst>
      <p:ext uri="{BB962C8B-B14F-4D97-AF65-F5344CB8AC3E}">
        <p14:creationId xmlns:p14="http://schemas.microsoft.com/office/powerpoint/2010/main" val="30644398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09E913F-C14B-4717-9467-1D104C26D36E}"/>
              </a:ext>
            </a:extLst>
          </p:cNvPr>
          <p:cNvSpPr>
            <a:spLocks noGrp="1"/>
          </p:cNvSpPr>
          <p:nvPr>
            <p:ph type="title"/>
          </p:nvPr>
        </p:nvSpPr>
        <p:spPr>
          <a:xfrm>
            <a:off x="1371600" y="685800"/>
            <a:ext cx="9601200" cy="810491"/>
          </a:xfrm>
        </p:spPr>
        <p:txBody>
          <a:bodyPr/>
          <a:lstStyle/>
          <a:p>
            <a:r>
              <a:rPr lang="de-DE" dirty="0"/>
              <a:t>Erklärung zu 4.2  </a:t>
            </a:r>
          </a:p>
        </p:txBody>
      </p:sp>
      <p:sp>
        <p:nvSpPr>
          <p:cNvPr id="3" name="Inhaltsplatzhalter 2">
            <a:extLst>
              <a:ext uri="{FF2B5EF4-FFF2-40B4-BE49-F238E27FC236}">
                <a16:creationId xmlns:a16="http://schemas.microsoft.com/office/drawing/2014/main" id="{6A17250A-3CED-45C3-92F9-A4B42820FB8E}"/>
              </a:ext>
            </a:extLst>
          </p:cNvPr>
          <p:cNvSpPr>
            <a:spLocks noGrp="1"/>
          </p:cNvSpPr>
          <p:nvPr>
            <p:ph idx="1"/>
          </p:nvPr>
        </p:nvSpPr>
        <p:spPr>
          <a:xfrm>
            <a:off x="1371600" y="1880357"/>
            <a:ext cx="9601200" cy="4799215"/>
          </a:xfrm>
        </p:spPr>
        <p:txBody>
          <a:bodyPr>
            <a:normAutofit/>
          </a:bodyPr>
          <a:lstStyle/>
          <a:p>
            <a:pPr marL="457200" indent="-457200">
              <a:buFont typeface="+mj-lt"/>
              <a:buAutoNum type="arabicPeriod"/>
            </a:pPr>
            <a:r>
              <a:rPr lang="de-DE" dirty="0"/>
              <a:t>Die Kirchengemeinden haben dafür zu sorgen, dass alle ehren-, neben- und hauptamtlich Mitarbeitende im kinder- und jugendnahen Bereich sowie in der Arbeit mit erwachsenen Schutzbefohlenen die Selbstverpflichtungserklärung  unterschreiben müssen (Anlage 3).</a:t>
            </a:r>
          </a:p>
          <a:p>
            <a:pPr marL="457200" indent="-457200">
              <a:buFont typeface="+mj-lt"/>
              <a:buAutoNum type="arabicPeriod"/>
            </a:pPr>
            <a:r>
              <a:rPr lang="de-DE" dirty="0"/>
              <a:t>Eine Kopie der unterschriebenen Selbstverpflichtungserklärung muss in den zuständigen Gemeindebüros verwahrt werden.</a:t>
            </a:r>
          </a:p>
          <a:p>
            <a:pPr marL="0" indent="0">
              <a:buNone/>
            </a:pPr>
            <a:r>
              <a:rPr lang="de-DE" dirty="0">
                <a:hlinkClick r:id="rId2" action="ppaction://hlinksldjump"/>
              </a:rPr>
              <a:t>Zurück zu Kapitel 4</a:t>
            </a:r>
            <a:endParaRPr lang="de-DE" dirty="0"/>
          </a:p>
        </p:txBody>
      </p:sp>
      <p:pic>
        <p:nvPicPr>
          <p:cNvPr id="6" name="Grafik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62120" y="6103499"/>
            <a:ext cx="2682245" cy="576073"/>
          </a:xfrm>
          <a:prstGeom prst="rect">
            <a:avLst/>
          </a:prstGeom>
        </p:spPr>
      </p:pic>
    </p:spTree>
    <p:extLst>
      <p:ext uri="{BB962C8B-B14F-4D97-AF65-F5344CB8AC3E}">
        <p14:creationId xmlns:p14="http://schemas.microsoft.com/office/powerpoint/2010/main" val="30758338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09E913F-C14B-4717-9467-1D104C26D36E}"/>
              </a:ext>
            </a:extLst>
          </p:cNvPr>
          <p:cNvSpPr>
            <a:spLocks noGrp="1"/>
          </p:cNvSpPr>
          <p:nvPr>
            <p:ph type="title"/>
          </p:nvPr>
        </p:nvSpPr>
        <p:spPr>
          <a:xfrm>
            <a:off x="1371600" y="685800"/>
            <a:ext cx="9601200" cy="856673"/>
          </a:xfrm>
        </p:spPr>
        <p:txBody>
          <a:bodyPr/>
          <a:lstStyle/>
          <a:p>
            <a:r>
              <a:rPr lang="de-DE" dirty="0"/>
              <a:t>Erklärung zu 4.3 </a:t>
            </a:r>
          </a:p>
        </p:txBody>
      </p:sp>
      <p:sp>
        <p:nvSpPr>
          <p:cNvPr id="3" name="Inhaltsplatzhalter 2">
            <a:extLst>
              <a:ext uri="{FF2B5EF4-FFF2-40B4-BE49-F238E27FC236}">
                <a16:creationId xmlns:a16="http://schemas.microsoft.com/office/drawing/2014/main" id="{6A17250A-3CED-45C3-92F9-A4B42820FB8E}"/>
              </a:ext>
            </a:extLst>
          </p:cNvPr>
          <p:cNvSpPr>
            <a:spLocks noGrp="1"/>
          </p:cNvSpPr>
          <p:nvPr>
            <p:ph idx="1"/>
          </p:nvPr>
        </p:nvSpPr>
        <p:spPr>
          <a:xfrm>
            <a:off x="1371600" y="1880357"/>
            <a:ext cx="9601200" cy="4799215"/>
          </a:xfrm>
        </p:spPr>
        <p:txBody>
          <a:bodyPr>
            <a:normAutofit/>
          </a:bodyPr>
          <a:lstStyle/>
          <a:p>
            <a:pPr marL="457200" indent="-457200">
              <a:buFont typeface="+mj-lt"/>
              <a:buAutoNum type="arabicPeriod"/>
            </a:pPr>
            <a:r>
              <a:rPr lang="de-DE" dirty="0"/>
              <a:t>Aktuelle Schulungen zum Thema werden im Evangelischen Dekanat Vogelsberg regelmäßig angeboten und durchgeführt. </a:t>
            </a:r>
          </a:p>
          <a:p>
            <a:pPr marL="457200" indent="-457200">
              <a:buFont typeface="+mj-lt"/>
              <a:buAutoNum type="arabicPeriod"/>
            </a:pPr>
            <a:r>
              <a:rPr lang="de-DE" dirty="0"/>
              <a:t>Die Kirchengemeinden haben dafür zu sorgen, dass alle ehren-, neben- und hauptamtlich Mitarbeitende im kinder- und jugendnahen Bereich sowie in der Arbeit mit erwachsenen Schutzbefohlenen eine Schulung besuchen. Die Einladungen zur Schulung sind an die Betreffenden weiterzuleiten</a:t>
            </a:r>
          </a:p>
          <a:p>
            <a:pPr marL="457200" indent="-457200">
              <a:buFont typeface="+mj-lt"/>
              <a:buAutoNum type="arabicPeriod"/>
            </a:pPr>
            <a:r>
              <a:rPr lang="de-DE" dirty="0"/>
              <a:t>Eine Kopie der Teilnahmebescheinigung muss in den zuständigen Gemeindebüros verwahrt werden. Die Schulungen sollten alle fünf Jahre aufgefrischt werden.</a:t>
            </a:r>
          </a:p>
          <a:p>
            <a:pPr marL="0" indent="0">
              <a:buNone/>
            </a:pPr>
            <a:r>
              <a:rPr lang="de-DE" dirty="0">
                <a:hlinkClick r:id="rId2" action="ppaction://hlinksldjump"/>
              </a:rPr>
              <a:t>Zurück zu Kapitel 4</a:t>
            </a:r>
            <a:endParaRPr lang="de-DE" dirty="0"/>
          </a:p>
          <a:p>
            <a:pPr marL="0" indent="0">
              <a:buNone/>
            </a:pPr>
            <a:endParaRPr lang="de-DE" dirty="0"/>
          </a:p>
        </p:txBody>
      </p:sp>
      <p:pic>
        <p:nvPicPr>
          <p:cNvPr id="6" name="Grafik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62120" y="6103499"/>
            <a:ext cx="2682245" cy="576073"/>
          </a:xfrm>
          <a:prstGeom prst="rect">
            <a:avLst/>
          </a:prstGeom>
        </p:spPr>
      </p:pic>
    </p:spTree>
    <p:extLst>
      <p:ext uri="{BB962C8B-B14F-4D97-AF65-F5344CB8AC3E}">
        <p14:creationId xmlns:p14="http://schemas.microsoft.com/office/powerpoint/2010/main" val="42523385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09E913F-C14B-4717-9467-1D104C26D36E}"/>
              </a:ext>
            </a:extLst>
          </p:cNvPr>
          <p:cNvSpPr>
            <a:spLocks noGrp="1"/>
          </p:cNvSpPr>
          <p:nvPr>
            <p:ph type="title"/>
          </p:nvPr>
        </p:nvSpPr>
        <p:spPr/>
        <p:txBody>
          <a:bodyPr/>
          <a:lstStyle/>
          <a:p>
            <a:r>
              <a:rPr lang="de-DE" dirty="0"/>
              <a:t>Erklärung zu 4.4  </a:t>
            </a:r>
          </a:p>
        </p:txBody>
      </p:sp>
      <p:sp>
        <p:nvSpPr>
          <p:cNvPr id="3" name="Inhaltsplatzhalter 2">
            <a:extLst>
              <a:ext uri="{FF2B5EF4-FFF2-40B4-BE49-F238E27FC236}">
                <a16:creationId xmlns:a16="http://schemas.microsoft.com/office/drawing/2014/main" id="{6A17250A-3CED-45C3-92F9-A4B42820FB8E}"/>
              </a:ext>
            </a:extLst>
          </p:cNvPr>
          <p:cNvSpPr>
            <a:spLocks noGrp="1"/>
          </p:cNvSpPr>
          <p:nvPr>
            <p:ph idx="1"/>
          </p:nvPr>
        </p:nvSpPr>
        <p:spPr>
          <a:xfrm>
            <a:off x="1371600" y="1880357"/>
            <a:ext cx="9601200" cy="4799215"/>
          </a:xfrm>
        </p:spPr>
        <p:txBody>
          <a:bodyPr>
            <a:normAutofit/>
          </a:bodyPr>
          <a:lstStyle/>
          <a:p>
            <a:pPr marL="457200" indent="-457200">
              <a:buFont typeface="+mj-lt"/>
              <a:buAutoNum type="arabicPeriod"/>
            </a:pPr>
            <a:r>
              <a:rPr lang="de-DE" dirty="0"/>
              <a:t>Führungszeugnisse ergänzen das Kinderschutzkonzept und schrecken mögliche Täterinnen und Täter ab.</a:t>
            </a:r>
          </a:p>
          <a:p>
            <a:pPr marL="457200" indent="-457200">
              <a:buFont typeface="+mj-lt"/>
              <a:buAutoNum type="arabicPeriod"/>
            </a:pPr>
            <a:r>
              <a:rPr lang="de-DE" dirty="0"/>
              <a:t>In den Arbeitsfeldern, für die entsprechende Vereinbarungen nach dem SGB VIII abgeschlossen wurden, sind für </a:t>
            </a:r>
            <a:r>
              <a:rPr lang="de-DE" dirty="0" err="1"/>
              <a:t>haupt</a:t>
            </a:r>
            <a:r>
              <a:rPr lang="de-DE" dirty="0"/>
              <a:t>, -neben und ehrenamtlich Tätige die Führungszeugnisse alle fünf Jahre erneut einzuholen oder einzusehen.</a:t>
            </a:r>
          </a:p>
          <a:p>
            <a:pPr marL="0" indent="0">
              <a:buNone/>
            </a:pPr>
            <a:r>
              <a:rPr lang="de-DE" dirty="0">
                <a:hlinkClick r:id="rId2" action="ppaction://hlinksldjump"/>
              </a:rPr>
              <a:t>Zurück zu Kapitel 4</a:t>
            </a:r>
            <a:endParaRPr lang="de-DE" dirty="0"/>
          </a:p>
          <a:p>
            <a:pPr marL="0" indent="0">
              <a:buNone/>
            </a:pPr>
            <a:endParaRPr lang="de-DE" dirty="0"/>
          </a:p>
          <a:p>
            <a:pPr marL="0" indent="0">
              <a:buNone/>
            </a:pPr>
            <a:endParaRPr lang="de-DE" dirty="0"/>
          </a:p>
        </p:txBody>
      </p:sp>
      <p:pic>
        <p:nvPicPr>
          <p:cNvPr id="6" name="Grafik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62120" y="6103499"/>
            <a:ext cx="2682245" cy="576073"/>
          </a:xfrm>
          <a:prstGeom prst="rect">
            <a:avLst/>
          </a:prstGeom>
        </p:spPr>
      </p:pic>
    </p:spTree>
    <p:extLst>
      <p:ext uri="{BB962C8B-B14F-4D97-AF65-F5344CB8AC3E}">
        <p14:creationId xmlns:p14="http://schemas.microsoft.com/office/powerpoint/2010/main" val="15743768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09E913F-C14B-4717-9467-1D104C26D36E}"/>
              </a:ext>
            </a:extLst>
          </p:cNvPr>
          <p:cNvSpPr>
            <a:spLocks noGrp="1"/>
          </p:cNvSpPr>
          <p:nvPr>
            <p:ph type="title"/>
          </p:nvPr>
        </p:nvSpPr>
        <p:spPr/>
        <p:txBody>
          <a:bodyPr/>
          <a:lstStyle/>
          <a:p>
            <a:r>
              <a:rPr lang="de-DE" b="1" dirty="0"/>
              <a:t>Handhabung PowerPoint  </a:t>
            </a:r>
            <a:br>
              <a:rPr lang="de-DE" dirty="0"/>
            </a:br>
            <a:endParaRPr lang="de-DE" dirty="0"/>
          </a:p>
        </p:txBody>
      </p:sp>
      <p:sp>
        <p:nvSpPr>
          <p:cNvPr id="3" name="Inhaltsplatzhalter 2">
            <a:extLst>
              <a:ext uri="{FF2B5EF4-FFF2-40B4-BE49-F238E27FC236}">
                <a16:creationId xmlns:a16="http://schemas.microsoft.com/office/drawing/2014/main" id="{6A17250A-3CED-45C3-92F9-A4B42820FB8E}"/>
              </a:ext>
            </a:extLst>
          </p:cNvPr>
          <p:cNvSpPr>
            <a:spLocks noGrp="1"/>
          </p:cNvSpPr>
          <p:nvPr>
            <p:ph idx="1"/>
          </p:nvPr>
        </p:nvSpPr>
        <p:spPr>
          <a:xfrm>
            <a:off x="1371600" y="1673629"/>
            <a:ext cx="9601200" cy="4799215"/>
          </a:xfrm>
        </p:spPr>
        <p:txBody>
          <a:bodyPr>
            <a:normAutofit/>
          </a:bodyPr>
          <a:lstStyle/>
          <a:p>
            <a:pPr marL="0" lvl="0" indent="0">
              <a:buNone/>
            </a:pPr>
            <a:endParaRPr lang="de-DE" dirty="0"/>
          </a:p>
          <a:p>
            <a:pPr marL="457200" lvl="0" indent="-457200">
              <a:buFont typeface="+mj-lt"/>
              <a:buAutoNum type="arabicPeriod"/>
            </a:pPr>
            <a:r>
              <a:rPr lang="de-DE" dirty="0"/>
              <a:t>Die PP gliedert sich in </a:t>
            </a:r>
            <a:r>
              <a:rPr lang="de-DE" b="1" dirty="0"/>
              <a:t>neun Hauptfolien</a:t>
            </a:r>
          </a:p>
          <a:p>
            <a:pPr marL="457200" lvl="0" indent="-457200">
              <a:buFont typeface="+mj-lt"/>
              <a:buAutoNum type="arabicPeriod"/>
            </a:pPr>
            <a:r>
              <a:rPr lang="de-DE" dirty="0"/>
              <a:t>Alle Unterpunkte der Konzeption, welche für </a:t>
            </a:r>
            <a:r>
              <a:rPr lang="de-DE" b="1" dirty="0"/>
              <a:t>Kirchengemeinden</a:t>
            </a:r>
            <a:r>
              <a:rPr lang="de-DE" dirty="0"/>
              <a:t> </a:t>
            </a:r>
            <a:r>
              <a:rPr lang="de-DE" b="1" dirty="0"/>
              <a:t>relevant</a:t>
            </a:r>
            <a:r>
              <a:rPr lang="de-DE" dirty="0"/>
              <a:t> sind, sind </a:t>
            </a:r>
            <a:r>
              <a:rPr lang="de-DE" b="1" i="1" dirty="0"/>
              <a:t>fett</a:t>
            </a:r>
            <a:r>
              <a:rPr lang="de-DE" b="1" dirty="0"/>
              <a:t> </a:t>
            </a:r>
            <a:r>
              <a:rPr lang="de-DE" dirty="0"/>
              <a:t>und </a:t>
            </a:r>
            <a:r>
              <a:rPr lang="de-DE" b="1" i="1" dirty="0"/>
              <a:t>kursiv</a:t>
            </a:r>
            <a:r>
              <a:rPr lang="de-DE" i="1" dirty="0"/>
              <a:t> </a:t>
            </a:r>
            <a:r>
              <a:rPr lang="de-DE" dirty="0"/>
              <a:t>hinterlegt. Beim Anklicken dieser Unterpunkte öffnet sich eine Folie mit den konkreten Erklärungen und Handlungsschritten. </a:t>
            </a:r>
          </a:p>
          <a:p>
            <a:pPr marL="457200" lvl="0" indent="-457200">
              <a:buFont typeface="+mj-lt"/>
              <a:buAutoNum type="arabicPeriod"/>
            </a:pPr>
            <a:r>
              <a:rPr lang="de-DE" dirty="0"/>
              <a:t>Durch das Klicken auf „</a:t>
            </a:r>
            <a:r>
              <a:rPr lang="de-DE" b="1" dirty="0"/>
              <a:t>zurück zu Kapitel</a:t>
            </a:r>
            <a:r>
              <a:rPr lang="de-DE" dirty="0"/>
              <a:t>“ gelangen Sie wieder auf die entsprechende Hauptfolie.</a:t>
            </a:r>
          </a:p>
          <a:p>
            <a:pPr marL="457200" lvl="0" indent="-457200">
              <a:buFont typeface="+mj-lt"/>
              <a:buAutoNum type="arabicPeriod"/>
            </a:pPr>
            <a:endParaRPr lang="de-DE" dirty="0"/>
          </a:p>
          <a:p>
            <a:pPr marL="0" indent="0">
              <a:buNone/>
            </a:pPr>
            <a:endParaRPr lang="de-DE" dirty="0"/>
          </a:p>
        </p:txBody>
      </p:sp>
      <p:pic>
        <p:nvPicPr>
          <p:cNvPr id="4" name="Grafik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62120" y="6103499"/>
            <a:ext cx="2682245" cy="576073"/>
          </a:xfrm>
          <a:prstGeom prst="rect">
            <a:avLst/>
          </a:prstGeom>
        </p:spPr>
      </p:pic>
    </p:spTree>
    <p:extLst>
      <p:ext uri="{BB962C8B-B14F-4D97-AF65-F5344CB8AC3E}">
        <p14:creationId xmlns:p14="http://schemas.microsoft.com/office/powerpoint/2010/main" val="25519141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09E913F-C14B-4717-9467-1D104C26D36E}"/>
              </a:ext>
            </a:extLst>
          </p:cNvPr>
          <p:cNvSpPr>
            <a:spLocks noGrp="1"/>
          </p:cNvSpPr>
          <p:nvPr>
            <p:ph type="title"/>
          </p:nvPr>
        </p:nvSpPr>
        <p:spPr/>
        <p:txBody>
          <a:bodyPr/>
          <a:lstStyle/>
          <a:p>
            <a:r>
              <a:rPr lang="de-DE" dirty="0"/>
              <a:t>Erklärung zu 4.4.1  </a:t>
            </a:r>
          </a:p>
        </p:txBody>
      </p:sp>
      <p:sp>
        <p:nvSpPr>
          <p:cNvPr id="3" name="Inhaltsplatzhalter 2">
            <a:extLst>
              <a:ext uri="{FF2B5EF4-FFF2-40B4-BE49-F238E27FC236}">
                <a16:creationId xmlns:a16="http://schemas.microsoft.com/office/drawing/2014/main" id="{6A17250A-3CED-45C3-92F9-A4B42820FB8E}"/>
              </a:ext>
            </a:extLst>
          </p:cNvPr>
          <p:cNvSpPr>
            <a:spLocks noGrp="1"/>
          </p:cNvSpPr>
          <p:nvPr>
            <p:ph idx="1"/>
          </p:nvPr>
        </p:nvSpPr>
        <p:spPr>
          <a:xfrm>
            <a:off x="1371600" y="1880357"/>
            <a:ext cx="9601200" cy="4799215"/>
          </a:xfrm>
        </p:spPr>
        <p:txBody>
          <a:bodyPr>
            <a:normAutofit/>
          </a:bodyPr>
          <a:lstStyle/>
          <a:p>
            <a:pPr marL="457200" indent="-457200">
              <a:buFont typeface="+mj-lt"/>
              <a:buAutoNum type="arabicPeriod"/>
            </a:pPr>
            <a:r>
              <a:rPr lang="de-DE" dirty="0"/>
              <a:t>In allen Arbeitsfeldern mit Kindern, Jugendlichen und </a:t>
            </a:r>
            <a:r>
              <a:rPr lang="de-DE" dirty="0" err="1"/>
              <a:t>schutzbefohlenen</a:t>
            </a:r>
            <a:r>
              <a:rPr lang="de-DE" dirty="0"/>
              <a:t> Erwachsenen sind für entgeltlich beschäftigte Mitarbeitende bei Einstellung erweiterte Führungszeugnisse einzuholen. Das Führungszeugnis ist spätestens zu Beginn der Tätigkeit der/dem Dienstvorgesetzten vorzulegen</a:t>
            </a:r>
          </a:p>
          <a:p>
            <a:pPr marL="457200" indent="-457200">
              <a:buFont typeface="+mj-lt"/>
              <a:buAutoNum type="arabicPeriod"/>
            </a:pPr>
            <a:r>
              <a:rPr lang="de-DE" dirty="0"/>
              <a:t>Der Antrag erfolgt über die entsprechende Anlage 2</a:t>
            </a:r>
          </a:p>
          <a:p>
            <a:pPr marL="0" indent="0">
              <a:buNone/>
            </a:pPr>
            <a:r>
              <a:rPr lang="de-DE" dirty="0">
                <a:hlinkClick r:id="rId2" action="ppaction://hlinksldjump"/>
              </a:rPr>
              <a:t>Zurück zu Kapitel 4</a:t>
            </a:r>
            <a:endParaRPr lang="de-DE" dirty="0"/>
          </a:p>
        </p:txBody>
      </p:sp>
      <p:pic>
        <p:nvPicPr>
          <p:cNvPr id="6" name="Grafik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62120" y="6103499"/>
            <a:ext cx="2682245" cy="576073"/>
          </a:xfrm>
          <a:prstGeom prst="rect">
            <a:avLst/>
          </a:prstGeom>
        </p:spPr>
      </p:pic>
    </p:spTree>
    <p:extLst>
      <p:ext uri="{BB962C8B-B14F-4D97-AF65-F5344CB8AC3E}">
        <p14:creationId xmlns:p14="http://schemas.microsoft.com/office/powerpoint/2010/main" val="14600318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09E913F-C14B-4717-9467-1D104C26D36E}"/>
              </a:ext>
            </a:extLst>
          </p:cNvPr>
          <p:cNvSpPr>
            <a:spLocks noGrp="1"/>
          </p:cNvSpPr>
          <p:nvPr>
            <p:ph type="title"/>
          </p:nvPr>
        </p:nvSpPr>
        <p:spPr/>
        <p:txBody>
          <a:bodyPr/>
          <a:lstStyle/>
          <a:p>
            <a:r>
              <a:rPr lang="de-DE" dirty="0"/>
              <a:t>Erklärung zu 4.4.2  </a:t>
            </a:r>
          </a:p>
        </p:txBody>
      </p:sp>
      <p:sp>
        <p:nvSpPr>
          <p:cNvPr id="3" name="Inhaltsplatzhalter 2">
            <a:extLst>
              <a:ext uri="{FF2B5EF4-FFF2-40B4-BE49-F238E27FC236}">
                <a16:creationId xmlns:a16="http://schemas.microsoft.com/office/drawing/2014/main" id="{6A17250A-3CED-45C3-92F9-A4B42820FB8E}"/>
              </a:ext>
            </a:extLst>
          </p:cNvPr>
          <p:cNvSpPr>
            <a:spLocks noGrp="1"/>
          </p:cNvSpPr>
          <p:nvPr>
            <p:ph idx="1"/>
          </p:nvPr>
        </p:nvSpPr>
        <p:spPr>
          <a:xfrm>
            <a:off x="1371600" y="1428750"/>
            <a:ext cx="9601200" cy="4799215"/>
          </a:xfrm>
        </p:spPr>
        <p:txBody>
          <a:bodyPr>
            <a:normAutofit fontScale="85000" lnSpcReduction="20000"/>
          </a:bodyPr>
          <a:lstStyle/>
          <a:p>
            <a:pPr marL="457200" indent="-457200">
              <a:buFont typeface="+mj-lt"/>
              <a:buAutoNum type="arabicPeriod"/>
            </a:pPr>
            <a:r>
              <a:rPr lang="de-DE" dirty="0"/>
              <a:t>Für ehrenamtliche Tätigkeit ist zu prüfen, ob ein Führungszeugnis einzuholen ist. Das Gefährdungspotenzial der Tätigkeit wird von der Leitung der jeweiligen Angebote nach der Art, Intensität und Dauer des Kontaktes im Vorfeld der Angebote  </a:t>
            </a:r>
            <a:r>
              <a:rPr lang="de-DE" b="1" dirty="0"/>
              <a:t>(Anlage 8) </a:t>
            </a:r>
            <a:r>
              <a:rPr lang="de-DE" dirty="0"/>
              <a:t>geprüft.</a:t>
            </a:r>
          </a:p>
          <a:p>
            <a:pPr marL="457200" indent="-457200">
              <a:buFont typeface="+mj-lt"/>
              <a:buAutoNum type="arabicPeriod"/>
            </a:pPr>
            <a:r>
              <a:rPr lang="de-DE" dirty="0"/>
              <a:t>Für Kirchengemeinden besteht die Möglichkeit, im Vorfeld festzulegen, dass für spezifische ehrenamtliche Arbeitsbereiche ein Führungszeugnis eingeholt werden muss. Beispiele können sein:</a:t>
            </a:r>
          </a:p>
          <a:p>
            <a:pPr lvl="1">
              <a:buFont typeface="Courier New" panose="02070309020205020404" pitchFamily="49" charset="0"/>
              <a:buChar char="o"/>
            </a:pPr>
            <a:r>
              <a:rPr lang="de-DE" dirty="0"/>
              <a:t>Mitarbeit Konfirmandenfreizeiten</a:t>
            </a:r>
          </a:p>
          <a:p>
            <a:pPr lvl="1">
              <a:buFont typeface="Courier New" panose="02070309020205020404" pitchFamily="49" charset="0"/>
              <a:buChar char="o"/>
            </a:pPr>
            <a:r>
              <a:rPr lang="de-DE" dirty="0"/>
              <a:t>Mitarbeit Kindergottesdienst</a:t>
            </a:r>
          </a:p>
          <a:p>
            <a:pPr marL="457200" indent="-457200">
              <a:buFont typeface="+mj-lt"/>
              <a:buAutoNum type="arabicPeriod"/>
            </a:pPr>
            <a:r>
              <a:rPr lang="de-DE" dirty="0"/>
              <a:t>Situationen mit hohem Gefährdungspotenzial können sein: </a:t>
            </a:r>
            <a:endParaRPr lang="de-DE" sz="2400" dirty="0"/>
          </a:p>
          <a:p>
            <a:pPr marL="0" lvl="0" indent="0">
              <a:buNone/>
            </a:pPr>
            <a:r>
              <a:rPr lang="de-DE" dirty="0"/>
              <a:t>	1. 	Veranstaltungen mit Übernachtungen (z. B Kinder-, Jugend- und </a:t>
            </a:r>
            <a:r>
              <a:rPr lang="de-DE" dirty="0" err="1"/>
              <a:t>Konfi</a:t>
            </a:r>
            <a:r>
              <a:rPr lang="de-DE" dirty="0"/>
              <a:t>- 			Freizeiten)</a:t>
            </a:r>
          </a:p>
          <a:p>
            <a:pPr marL="0" lvl="0" indent="0">
              <a:buNone/>
            </a:pPr>
            <a:r>
              <a:rPr lang="de-DE" dirty="0"/>
              <a:t>	2. 	ein signifikanter Altersunterschied zwischen Teilnehmer*innen und 				Betreuer*innen</a:t>
            </a:r>
          </a:p>
          <a:p>
            <a:pPr marL="0" lvl="0" indent="0">
              <a:buNone/>
            </a:pPr>
            <a:r>
              <a:rPr lang="de-DE" dirty="0"/>
              <a:t>	3. 	ein Abhängigkeitsverhältnis zwischen Teilnehmer*innen und Betreuer*innen</a:t>
            </a:r>
          </a:p>
          <a:p>
            <a:pPr marL="0" lvl="0" indent="0">
              <a:buNone/>
            </a:pPr>
            <a:r>
              <a:rPr lang="de-DE" dirty="0"/>
              <a:t>	4. 	Einzelbetreuung (Teilnehmer*innen und Betreuer*innen „in einem Raum“)</a:t>
            </a:r>
          </a:p>
          <a:p>
            <a:pPr marL="0" lvl="0" indent="0">
              <a:buNone/>
            </a:pPr>
            <a:r>
              <a:rPr lang="de-DE" dirty="0">
                <a:hlinkClick r:id="rId2" action="ppaction://hlinksldjump"/>
              </a:rPr>
              <a:t>Zurück zu Kapitel 4</a:t>
            </a:r>
            <a:endParaRPr lang="de-DE" dirty="0"/>
          </a:p>
          <a:p>
            <a:pPr marL="987552" lvl="1" indent="-457200">
              <a:buFont typeface="+mj-lt"/>
              <a:buAutoNum type="arabicPeriod"/>
            </a:pPr>
            <a:endParaRPr lang="de-DE" dirty="0"/>
          </a:p>
        </p:txBody>
      </p:sp>
      <p:pic>
        <p:nvPicPr>
          <p:cNvPr id="6" name="Grafik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62120" y="6103499"/>
            <a:ext cx="2682245" cy="576073"/>
          </a:xfrm>
          <a:prstGeom prst="rect">
            <a:avLst/>
          </a:prstGeom>
        </p:spPr>
      </p:pic>
    </p:spTree>
    <p:extLst>
      <p:ext uri="{BB962C8B-B14F-4D97-AF65-F5344CB8AC3E}">
        <p14:creationId xmlns:p14="http://schemas.microsoft.com/office/powerpoint/2010/main" val="21551786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09E913F-C14B-4717-9467-1D104C26D36E}"/>
              </a:ext>
            </a:extLst>
          </p:cNvPr>
          <p:cNvSpPr>
            <a:spLocks noGrp="1"/>
          </p:cNvSpPr>
          <p:nvPr>
            <p:ph type="title"/>
          </p:nvPr>
        </p:nvSpPr>
        <p:spPr/>
        <p:txBody>
          <a:bodyPr/>
          <a:lstStyle/>
          <a:p>
            <a:r>
              <a:rPr lang="de-DE" dirty="0"/>
              <a:t>Erklärung zu 5  </a:t>
            </a:r>
          </a:p>
        </p:txBody>
      </p:sp>
      <p:sp>
        <p:nvSpPr>
          <p:cNvPr id="3" name="Inhaltsplatzhalter 2">
            <a:extLst>
              <a:ext uri="{FF2B5EF4-FFF2-40B4-BE49-F238E27FC236}">
                <a16:creationId xmlns:a16="http://schemas.microsoft.com/office/drawing/2014/main" id="{6A17250A-3CED-45C3-92F9-A4B42820FB8E}"/>
              </a:ext>
            </a:extLst>
          </p:cNvPr>
          <p:cNvSpPr>
            <a:spLocks noGrp="1"/>
          </p:cNvSpPr>
          <p:nvPr>
            <p:ph idx="1"/>
          </p:nvPr>
        </p:nvSpPr>
        <p:spPr>
          <a:xfrm>
            <a:off x="1371600" y="1428750"/>
            <a:ext cx="9601200" cy="4799215"/>
          </a:xfrm>
        </p:spPr>
        <p:txBody>
          <a:bodyPr>
            <a:normAutofit/>
          </a:bodyPr>
          <a:lstStyle/>
          <a:p>
            <a:pPr marL="457200" indent="-457200">
              <a:buFont typeface="+mj-lt"/>
              <a:buAutoNum type="arabicPeriod"/>
            </a:pPr>
            <a:r>
              <a:rPr lang="de-DE" dirty="0"/>
              <a:t>In der Krisenintervention ist deutlich zu unterscheiden, ob es sich bei der potenziellen Täterin, dem potentiellen Täter um eine*n Hauptberufliche*n oder eine*n Neben- und Ehrenamtliche*n handelt. Bei Ehrenamtlichen ist zunächst die Gruppenleitung zu informieren, bei Hauptberuflichen die dienstaufsichtsführende Stelle. </a:t>
            </a:r>
            <a:r>
              <a:rPr lang="de-DE" b="1" dirty="0"/>
              <a:t>Anlage 9</a:t>
            </a:r>
            <a:r>
              <a:rPr lang="de-DE" dirty="0"/>
              <a:t> zeigt das Schema bei einem Verdachtsfall.</a:t>
            </a:r>
          </a:p>
          <a:p>
            <a:pPr marL="457200" indent="-457200">
              <a:buFont typeface="+mj-lt"/>
              <a:buAutoNum type="arabicPeriod"/>
            </a:pPr>
            <a:r>
              <a:rPr lang="de-DE" b="1" dirty="0"/>
              <a:t>Die Kirchengemeinden sind verpflichtet, eine*n Beauftragte*n für interne und externe Kommunikation und Ansprechbarkeit zum Thema Kindeswohl zu benennen und diese*n in Anlage 4 unter „Träger: KV-Vorsitzende*r bzw. Beauftragte*r Kindeswohl bzw. DSV“ einzutragen.</a:t>
            </a:r>
          </a:p>
          <a:p>
            <a:pPr marL="457200" indent="-457200">
              <a:buFont typeface="+mj-lt"/>
              <a:buAutoNum type="arabicPeriod"/>
            </a:pPr>
            <a:r>
              <a:rPr lang="de-DE" dirty="0"/>
              <a:t>Es ist notwendig, im Vorfeld mögliche interne und externe Beratungsstellen und Ansprechpersonen zu kennen </a:t>
            </a:r>
            <a:r>
              <a:rPr lang="de-DE" b="1" dirty="0"/>
              <a:t>(Anlage 4), </a:t>
            </a:r>
            <a:r>
              <a:rPr lang="de-DE" dirty="0"/>
              <a:t>damit bei Bedarf eine Einschätzung und eine fachliche Beratung erfolgen kann. Die aktuelle Liste muss den Mitarbeitenden bekannt sein. </a:t>
            </a:r>
          </a:p>
          <a:p>
            <a:pPr marL="457200" indent="-457200">
              <a:buFont typeface="+mj-lt"/>
              <a:buAutoNum type="arabicPeriod"/>
            </a:pPr>
            <a:r>
              <a:rPr lang="de-DE" b="1" dirty="0"/>
              <a:t>Festgelegten Schritte der Krisenintervention befinden sich in (Anlage 13)</a:t>
            </a:r>
          </a:p>
          <a:p>
            <a:pPr marL="457200" indent="-457200">
              <a:buFont typeface="+mj-lt"/>
              <a:buAutoNum type="arabicPeriod"/>
            </a:pPr>
            <a:endParaRPr lang="de-DE" dirty="0"/>
          </a:p>
          <a:p>
            <a:pPr marL="457200" indent="-457200">
              <a:buFont typeface="+mj-lt"/>
              <a:buAutoNum type="arabicPeriod"/>
            </a:pPr>
            <a:endParaRPr lang="de-DE" dirty="0"/>
          </a:p>
          <a:p>
            <a:pPr marL="457200" indent="-457200">
              <a:buFont typeface="+mj-lt"/>
              <a:buAutoNum type="arabicPeriod"/>
            </a:pPr>
            <a:endParaRPr lang="de-DE" dirty="0"/>
          </a:p>
        </p:txBody>
      </p:sp>
      <p:pic>
        <p:nvPicPr>
          <p:cNvPr id="6" name="Grafik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62120" y="6103499"/>
            <a:ext cx="2682245" cy="576073"/>
          </a:xfrm>
          <a:prstGeom prst="rect">
            <a:avLst/>
          </a:prstGeom>
        </p:spPr>
      </p:pic>
    </p:spTree>
    <p:extLst>
      <p:ext uri="{BB962C8B-B14F-4D97-AF65-F5344CB8AC3E}">
        <p14:creationId xmlns:p14="http://schemas.microsoft.com/office/powerpoint/2010/main" val="25730934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09E913F-C14B-4717-9467-1D104C26D36E}"/>
              </a:ext>
            </a:extLst>
          </p:cNvPr>
          <p:cNvSpPr>
            <a:spLocks noGrp="1"/>
          </p:cNvSpPr>
          <p:nvPr>
            <p:ph type="title"/>
          </p:nvPr>
        </p:nvSpPr>
        <p:spPr>
          <a:xfrm>
            <a:off x="1371600" y="685800"/>
            <a:ext cx="9601200" cy="847436"/>
          </a:xfrm>
        </p:spPr>
        <p:txBody>
          <a:bodyPr/>
          <a:lstStyle/>
          <a:p>
            <a:r>
              <a:rPr lang="de-DE" dirty="0"/>
              <a:t>Erklärung zu 5 Krisenteam  </a:t>
            </a:r>
          </a:p>
        </p:txBody>
      </p:sp>
      <p:sp>
        <p:nvSpPr>
          <p:cNvPr id="3" name="Inhaltsplatzhalter 2">
            <a:extLst>
              <a:ext uri="{FF2B5EF4-FFF2-40B4-BE49-F238E27FC236}">
                <a16:creationId xmlns:a16="http://schemas.microsoft.com/office/drawing/2014/main" id="{6A17250A-3CED-45C3-92F9-A4B42820FB8E}"/>
              </a:ext>
            </a:extLst>
          </p:cNvPr>
          <p:cNvSpPr>
            <a:spLocks noGrp="1"/>
          </p:cNvSpPr>
          <p:nvPr>
            <p:ph idx="1"/>
          </p:nvPr>
        </p:nvSpPr>
        <p:spPr>
          <a:xfrm>
            <a:off x="1371600" y="1880357"/>
            <a:ext cx="9601200" cy="4799215"/>
          </a:xfrm>
        </p:spPr>
        <p:txBody>
          <a:bodyPr>
            <a:normAutofit/>
          </a:bodyPr>
          <a:lstStyle/>
          <a:p>
            <a:pPr>
              <a:buFont typeface="Courier New" panose="02070309020205020404" pitchFamily="49" charset="0"/>
              <a:buChar char="o"/>
            </a:pPr>
            <a:r>
              <a:rPr lang="de-DE" dirty="0"/>
              <a:t>Auf Dekanatsebene wird bei Bedarf das Krisenteam einberufen. Dem Krisenteam auf Dekanatsebene gehören an:</a:t>
            </a:r>
          </a:p>
          <a:p>
            <a:pPr marL="457200" lvl="0" indent="-457200">
              <a:buFont typeface="+mj-lt"/>
              <a:buAutoNum type="arabicPeriod"/>
            </a:pPr>
            <a:r>
              <a:rPr lang="de-DE" dirty="0"/>
              <a:t>Dekan*in (Leitung des Teams, theologische, seelsorgerliche Fachkompetenz)</a:t>
            </a:r>
          </a:p>
          <a:p>
            <a:pPr marL="457200" lvl="0" indent="-457200">
              <a:buFont typeface="+mj-lt"/>
              <a:buAutoNum type="arabicPeriod"/>
            </a:pPr>
            <a:r>
              <a:rPr lang="de-DE" dirty="0"/>
              <a:t>Präventionsbeauftragte (pädagogische, rechtliche Kompetenz)</a:t>
            </a:r>
          </a:p>
          <a:p>
            <a:pPr marL="457200" lvl="0" indent="-457200">
              <a:buFont typeface="+mj-lt"/>
              <a:buAutoNum type="arabicPeriod"/>
            </a:pPr>
            <a:r>
              <a:rPr lang="de-DE" b="1" i="1" dirty="0">
                <a:solidFill>
                  <a:srgbClr val="7030A0"/>
                </a:solidFill>
              </a:rPr>
              <a:t>Gegebenenfalls Beauftragte*r der Kirchengemeinde (Einbindung der Kirchengemeinde ins Handlungsgeschehen)</a:t>
            </a:r>
          </a:p>
          <a:p>
            <a:pPr marL="457200" lvl="0" indent="-457200">
              <a:buFont typeface="+mj-lt"/>
              <a:buAutoNum type="arabicPeriod"/>
            </a:pPr>
            <a:r>
              <a:rPr lang="de-DE" dirty="0"/>
              <a:t>eine insoweit erfahrene Fachkraft des Vogelsbergkreises (Beurteilung des Vorgangs, externe Fachkompetenz)</a:t>
            </a:r>
          </a:p>
          <a:p>
            <a:pPr marL="457200" lvl="0" indent="-457200">
              <a:buFont typeface="+mj-lt"/>
              <a:buAutoNum type="arabicPeriod"/>
            </a:pPr>
            <a:r>
              <a:rPr lang="de-DE" dirty="0"/>
              <a:t>Öffentlichkeitsbeauftragte*r (Fachstelle Öffentlichkeitsarbeit, kommunikative Fachkompetenz)</a:t>
            </a:r>
          </a:p>
          <a:p>
            <a:pPr marL="0" indent="0">
              <a:buNone/>
            </a:pPr>
            <a:endParaRPr lang="de-DE" dirty="0"/>
          </a:p>
          <a:p>
            <a:pPr marL="0" indent="0">
              <a:buNone/>
            </a:pPr>
            <a:r>
              <a:rPr lang="de-DE" dirty="0">
                <a:hlinkClick r:id="rId2" action="ppaction://hlinksldjump"/>
              </a:rPr>
              <a:t>Zurück zu Kapitel 5</a:t>
            </a:r>
            <a:endParaRPr lang="de-DE" dirty="0"/>
          </a:p>
        </p:txBody>
      </p:sp>
      <p:pic>
        <p:nvPicPr>
          <p:cNvPr id="6" name="Grafik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62120" y="6103499"/>
            <a:ext cx="2682245" cy="576073"/>
          </a:xfrm>
          <a:prstGeom prst="rect">
            <a:avLst/>
          </a:prstGeom>
        </p:spPr>
      </p:pic>
    </p:spTree>
    <p:extLst>
      <p:ext uri="{BB962C8B-B14F-4D97-AF65-F5344CB8AC3E}">
        <p14:creationId xmlns:p14="http://schemas.microsoft.com/office/powerpoint/2010/main" val="5693077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09E913F-C14B-4717-9467-1D104C26D36E}"/>
              </a:ext>
            </a:extLst>
          </p:cNvPr>
          <p:cNvSpPr>
            <a:spLocks noGrp="1"/>
          </p:cNvSpPr>
          <p:nvPr>
            <p:ph type="title"/>
          </p:nvPr>
        </p:nvSpPr>
        <p:spPr>
          <a:xfrm>
            <a:off x="1371600" y="685800"/>
            <a:ext cx="9601200" cy="727364"/>
          </a:xfrm>
        </p:spPr>
        <p:txBody>
          <a:bodyPr/>
          <a:lstStyle/>
          <a:p>
            <a:r>
              <a:rPr lang="de-DE" dirty="0"/>
              <a:t>Erklärung zu 5.1  </a:t>
            </a:r>
          </a:p>
        </p:txBody>
      </p:sp>
      <p:sp>
        <p:nvSpPr>
          <p:cNvPr id="3" name="Inhaltsplatzhalter 2">
            <a:extLst>
              <a:ext uri="{FF2B5EF4-FFF2-40B4-BE49-F238E27FC236}">
                <a16:creationId xmlns:a16="http://schemas.microsoft.com/office/drawing/2014/main" id="{6A17250A-3CED-45C3-92F9-A4B42820FB8E}"/>
              </a:ext>
            </a:extLst>
          </p:cNvPr>
          <p:cNvSpPr>
            <a:spLocks noGrp="1"/>
          </p:cNvSpPr>
          <p:nvPr>
            <p:ph idx="1"/>
          </p:nvPr>
        </p:nvSpPr>
        <p:spPr>
          <a:xfrm>
            <a:off x="1371600" y="1880357"/>
            <a:ext cx="9601200" cy="4799215"/>
          </a:xfrm>
        </p:spPr>
        <p:txBody>
          <a:bodyPr>
            <a:normAutofit/>
          </a:bodyPr>
          <a:lstStyle/>
          <a:p>
            <a:pPr marL="457200" indent="-457200">
              <a:buFont typeface="+mj-lt"/>
              <a:buAutoNum type="arabicPeriod"/>
            </a:pPr>
            <a:r>
              <a:rPr lang="de-DE" dirty="0"/>
              <a:t>Wenn ein Schutzbefohlener berichtet, von sexualisierter Gewalt betroffen zu sein, so ist dem in jedem Falle nachzugehen. Die Entscheidung, wie mit der Information umgegangen wird, ist mit dem/der Betroffenen gemeinsam zu fällen. Das Gespräch muss vertraulich behandelt werden. </a:t>
            </a:r>
          </a:p>
          <a:p>
            <a:pPr marL="457200" indent="-457200">
              <a:buFont typeface="+mj-lt"/>
              <a:buAutoNum type="arabicPeriod"/>
            </a:pPr>
            <a:r>
              <a:rPr lang="de-DE" dirty="0"/>
              <a:t>Die ersten Ansprechpartner*innen sind die Beauftragten der Kirchengemeinden bzw. die Präventionsbeauftragten im Dekanat, ggf. Fachleute in den Beratungsstellen.</a:t>
            </a:r>
          </a:p>
          <a:p>
            <a:pPr marL="457200" indent="-457200">
              <a:buFont typeface="+mj-lt"/>
              <a:buAutoNum type="arabicPeriod"/>
            </a:pPr>
            <a:r>
              <a:rPr lang="de-DE" b="1" i="1" dirty="0"/>
              <a:t>Alle Gespräche sind zu protokollieren (Anlage 10). </a:t>
            </a:r>
          </a:p>
          <a:p>
            <a:pPr marL="457200" indent="-457200">
              <a:buFont typeface="+mj-lt"/>
              <a:buAutoNum type="arabicPeriod"/>
            </a:pPr>
            <a:r>
              <a:rPr lang="de-DE" b="1" i="1" dirty="0"/>
              <a:t>Die Checkliste zu den Schritten der Krisenintervention befindet sich in Anlage 13.</a:t>
            </a:r>
          </a:p>
          <a:p>
            <a:pPr marL="0" indent="0">
              <a:buNone/>
            </a:pPr>
            <a:endParaRPr lang="de-DE" dirty="0"/>
          </a:p>
          <a:p>
            <a:pPr marL="0" indent="0">
              <a:buNone/>
            </a:pPr>
            <a:r>
              <a:rPr lang="de-DE" dirty="0">
                <a:hlinkClick r:id="rId2" action="ppaction://hlinksldjump"/>
              </a:rPr>
              <a:t>Zurück zu Kapitel 5</a:t>
            </a:r>
            <a:endParaRPr lang="de-DE" dirty="0"/>
          </a:p>
        </p:txBody>
      </p:sp>
      <p:pic>
        <p:nvPicPr>
          <p:cNvPr id="6" name="Grafik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62120" y="6103499"/>
            <a:ext cx="2682245" cy="576073"/>
          </a:xfrm>
          <a:prstGeom prst="rect">
            <a:avLst/>
          </a:prstGeom>
        </p:spPr>
      </p:pic>
    </p:spTree>
    <p:extLst>
      <p:ext uri="{BB962C8B-B14F-4D97-AF65-F5344CB8AC3E}">
        <p14:creationId xmlns:p14="http://schemas.microsoft.com/office/powerpoint/2010/main" val="120227005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09E913F-C14B-4717-9467-1D104C26D36E}"/>
              </a:ext>
            </a:extLst>
          </p:cNvPr>
          <p:cNvSpPr>
            <a:spLocks noGrp="1"/>
          </p:cNvSpPr>
          <p:nvPr>
            <p:ph type="title"/>
          </p:nvPr>
        </p:nvSpPr>
        <p:spPr>
          <a:xfrm>
            <a:off x="1371600" y="685800"/>
            <a:ext cx="9601200" cy="745836"/>
          </a:xfrm>
        </p:spPr>
        <p:txBody>
          <a:bodyPr/>
          <a:lstStyle/>
          <a:p>
            <a:r>
              <a:rPr lang="de-DE" dirty="0"/>
              <a:t>Erklärung zu 5.2  </a:t>
            </a:r>
          </a:p>
        </p:txBody>
      </p:sp>
      <p:sp>
        <p:nvSpPr>
          <p:cNvPr id="3" name="Inhaltsplatzhalter 2">
            <a:extLst>
              <a:ext uri="{FF2B5EF4-FFF2-40B4-BE49-F238E27FC236}">
                <a16:creationId xmlns:a16="http://schemas.microsoft.com/office/drawing/2014/main" id="{6A17250A-3CED-45C3-92F9-A4B42820FB8E}"/>
              </a:ext>
            </a:extLst>
          </p:cNvPr>
          <p:cNvSpPr>
            <a:spLocks noGrp="1"/>
          </p:cNvSpPr>
          <p:nvPr>
            <p:ph idx="1"/>
          </p:nvPr>
        </p:nvSpPr>
        <p:spPr>
          <a:xfrm>
            <a:off x="1371600" y="1880357"/>
            <a:ext cx="9601200" cy="4799215"/>
          </a:xfrm>
        </p:spPr>
        <p:txBody>
          <a:bodyPr>
            <a:normAutofit/>
          </a:bodyPr>
          <a:lstStyle/>
          <a:p>
            <a:pPr marL="457200" indent="-457200">
              <a:buFont typeface="+mj-lt"/>
              <a:buAutoNum type="arabicPeriod"/>
            </a:pPr>
            <a:r>
              <a:rPr lang="de-DE" dirty="0"/>
              <a:t>Genau überlegen, welches die Anhaltspunkte für diese Vermutung sind. Es ist gut, diese Punkte schriftlich aufzulisten. </a:t>
            </a:r>
          </a:p>
          <a:p>
            <a:pPr marL="457200" indent="-457200">
              <a:buFont typeface="+mj-lt"/>
              <a:buAutoNum type="arabicPeriod"/>
            </a:pPr>
            <a:r>
              <a:rPr lang="de-DE" dirty="0"/>
              <a:t>Ein Austausch mit der Gruppenleitung, der beauftragten Person für Kindeswohl der Kirchengemeinde bzw. den Präventionsbeauftragten des Dekanats muss stattfinden.</a:t>
            </a:r>
          </a:p>
          <a:p>
            <a:pPr marL="457200" indent="-457200">
              <a:buFont typeface="+mj-lt"/>
              <a:buAutoNum type="arabicPeriod"/>
            </a:pPr>
            <a:r>
              <a:rPr lang="de-DE" dirty="0"/>
              <a:t>Wichtig ist ggf. der Kontakt zu einer Fachberatungsstelle, welche die gesammelten Eindrücke und Beobachtungen fachlich bewerten und einen Rat erteilen kann.</a:t>
            </a:r>
          </a:p>
          <a:p>
            <a:pPr marL="457200" indent="-457200">
              <a:buFont typeface="+mj-lt"/>
              <a:buAutoNum type="arabicPeriod"/>
            </a:pPr>
            <a:r>
              <a:rPr lang="de-DE" dirty="0"/>
              <a:t> </a:t>
            </a:r>
            <a:r>
              <a:rPr lang="de-DE" b="1" i="1" dirty="0"/>
              <a:t>Alle Gespräche sind zu protokollieren (Anlage 10). </a:t>
            </a:r>
            <a:endParaRPr lang="de-DE" dirty="0"/>
          </a:p>
          <a:p>
            <a:pPr marL="457200" indent="-457200">
              <a:buFont typeface="+mj-lt"/>
              <a:buAutoNum type="arabicPeriod"/>
            </a:pPr>
            <a:r>
              <a:rPr lang="de-DE" b="1" i="1" dirty="0"/>
              <a:t>Die Checkliste zu den Schritten der Krisenintervention befindet sich in Anlage 13.</a:t>
            </a:r>
          </a:p>
          <a:p>
            <a:pPr marL="0" indent="0">
              <a:buNone/>
            </a:pPr>
            <a:endParaRPr lang="de-DE" dirty="0"/>
          </a:p>
          <a:p>
            <a:pPr marL="0" indent="0">
              <a:buNone/>
            </a:pPr>
            <a:r>
              <a:rPr lang="de-DE" dirty="0">
                <a:hlinkClick r:id="rId2" action="ppaction://hlinksldjump"/>
              </a:rPr>
              <a:t>Zurück zu Kapitel 5</a:t>
            </a:r>
            <a:endParaRPr lang="de-DE" dirty="0"/>
          </a:p>
        </p:txBody>
      </p:sp>
      <p:pic>
        <p:nvPicPr>
          <p:cNvPr id="6" name="Grafik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62120" y="6103499"/>
            <a:ext cx="2682245" cy="576073"/>
          </a:xfrm>
          <a:prstGeom prst="rect">
            <a:avLst/>
          </a:prstGeom>
        </p:spPr>
      </p:pic>
    </p:spTree>
    <p:extLst>
      <p:ext uri="{BB962C8B-B14F-4D97-AF65-F5344CB8AC3E}">
        <p14:creationId xmlns:p14="http://schemas.microsoft.com/office/powerpoint/2010/main" val="31234648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09E913F-C14B-4717-9467-1D104C26D36E}"/>
              </a:ext>
            </a:extLst>
          </p:cNvPr>
          <p:cNvSpPr>
            <a:spLocks noGrp="1"/>
          </p:cNvSpPr>
          <p:nvPr>
            <p:ph type="title"/>
          </p:nvPr>
        </p:nvSpPr>
        <p:spPr>
          <a:xfrm>
            <a:off x="1371600" y="685800"/>
            <a:ext cx="9601200" cy="782782"/>
          </a:xfrm>
        </p:spPr>
        <p:txBody>
          <a:bodyPr/>
          <a:lstStyle/>
          <a:p>
            <a:r>
              <a:rPr lang="de-DE" dirty="0"/>
              <a:t>Erklärung zu 5.3 </a:t>
            </a:r>
          </a:p>
        </p:txBody>
      </p:sp>
      <p:sp>
        <p:nvSpPr>
          <p:cNvPr id="3" name="Inhaltsplatzhalter 2">
            <a:extLst>
              <a:ext uri="{FF2B5EF4-FFF2-40B4-BE49-F238E27FC236}">
                <a16:creationId xmlns:a16="http://schemas.microsoft.com/office/drawing/2014/main" id="{6A17250A-3CED-45C3-92F9-A4B42820FB8E}"/>
              </a:ext>
            </a:extLst>
          </p:cNvPr>
          <p:cNvSpPr>
            <a:spLocks noGrp="1"/>
          </p:cNvSpPr>
          <p:nvPr>
            <p:ph idx="1"/>
          </p:nvPr>
        </p:nvSpPr>
        <p:spPr>
          <a:xfrm>
            <a:off x="1371600" y="1880357"/>
            <a:ext cx="9601200" cy="4799215"/>
          </a:xfrm>
        </p:spPr>
        <p:txBody>
          <a:bodyPr>
            <a:normAutofit/>
          </a:bodyPr>
          <a:lstStyle/>
          <a:p>
            <a:pPr marL="457200" indent="-457200">
              <a:buFont typeface="+mj-lt"/>
              <a:buAutoNum type="arabicPeriod"/>
            </a:pPr>
            <a:r>
              <a:rPr lang="de-DE" dirty="0"/>
              <a:t>Es kann vorkommen, dass Mitarbeitende in der Arbeit der Kirchengemeinde, des Dekanats oder Jugendverbandes in Verdacht geraten, Täter*innen zu sein. Hier greifen die im </a:t>
            </a:r>
            <a:r>
              <a:rPr lang="de-DE" i="1" dirty="0"/>
              <a:t>Krisenintervention im Verdachtsfall </a:t>
            </a:r>
            <a:r>
              <a:rPr lang="de-DE" dirty="0"/>
              <a:t>genannten Hinweise und Regeln. Zusätzlich wird ggf. auf Dekanatsebene das Krisenteam einberufen, um das weitere Vorgehen zu koordinieren. Dieses informiert bei Bedarf (gemäß § 10 </a:t>
            </a:r>
            <a:r>
              <a:rPr lang="de-DE" dirty="0" err="1"/>
              <a:t>GPrävG</a:t>
            </a:r>
            <a:r>
              <a:rPr lang="de-DE" dirty="0"/>
              <a:t>) die Kirchenverwaltung. </a:t>
            </a:r>
          </a:p>
          <a:p>
            <a:pPr marL="457200" indent="-457200">
              <a:buFont typeface="+mj-lt"/>
              <a:buAutoNum type="arabicPeriod"/>
            </a:pPr>
            <a:r>
              <a:rPr lang="de-DE" dirty="0"/>
              <a:t>Wichtig ist, die möglichen Übergriffe umgehend zu unterbinden (Distanz schaffen).</a:t>
            </a:r>
          </a:p>
          <a:p>
            <a:pPr marL="457200" indent="-457200">
              <a:buFont typeface="+mj-lt"/>
              <a:buAutoNum type="arabicPeriod"/>
            </a:pPr>
            <a:r>
              <a:rPr lang="de-DE" dirty="0"/>
              <a:t>Alle Handlungsschritte müssen so dokumentiert werden, dass sie im Zweifelsfall gerichtlich verwendbar sind </a:t>
            </a:r>
            <a:r>
              <a:rPr lang="de-DE" b="1" i="1" dirty="0"/>
              <a:t>(Anlage 10). </a:t>
            </a:r>
            <a:endParaRPr lang="de-DE" dirty="0"/>
          </a:p>
          <a:p>
            <a:pPr marL="457200" indent="-457200">
              <a:buFont typeface="+mj-lt"/>
              <a:buAutoNum type="arabicPeriod"/>
            </a:pPr>
            <a:r>
              <a:rPr lang="de-DE" b="1" i="1" dirty="0"/>
              <a:t>Die Checkliste zu den Schritten der Krisenintervention befindet sich in Anlage 13.</a:t>
            </a:r>
          </a:p>
          <a:p>
            <a:pPr marL="0" indent="0">
              <a:buNone/>
            </a:pPr>
            <a:endParaRPr lang="de-DE" dirty="0"/>
          </a:p>
          <a:p>
            <a:pPr marL="0" indent="0">
              <a:buNone/>
            </a:pPr>
            <a:r>
              <a:rPr lang="de-DE" dirty="0">
                <a:hlinkClick r:id="rId2" action="ppaction://hlinksldjump"/>
              </a:rPr>
              <a:t>Zurück zu Kapitel 5</a:t>
            </a:r>
            <a:endParaRPr lang="de-DE" dirty="0"/>
          </a:p>
        </p:txBody>
      </p:sp>
      <p:pic>
        <p:nvPicPr>
          <p:cNvPr id="6" name="Grafik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62120" y="6103499"/>
            <a:ext cx="2682245" cy="576073"/>
          </a:xfrm>
          <a:prstGeom prst="rect">
            <a:avLst/>
          </a:prstGeom>
        </p:spPr>
      </p:pic>
    </p:spTree>
    <p:extLst>
      <p:ext uri="{BB962C8B-B14F-4D97-AF65-F5344CB8AC3E}">
        <p14:creationId xmlns:p14="http://schemas.microsoft.com/office/powerpoint/2010/main" val="139816632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09E913F-C14B-4717-9467-1D104C26D36E}"/>
              </a:ext>
            </a:extLst>
          </p:cNvPr>
          <p:cNvSpPr>
            <a:spLocks noGrp="1"/>
          </p:cNvSpPr>
          <p:nvPr>
            <p:ph type="title"/>
          </p:nvPr>
        </p:nvSpPr>
        <p:spPr>
          <a:xfrm>
            <a:off x="1371600" y="685800"/>
            <a:ext cx="9601200" cy="764309"/>
          </a:xfrm>
        </p:spPr>
        <p:txBody>
          <a:bodyPr/>
          <a:lstStyle/>
          <a:p>
            <a:r>
              <a:rPr lang="de-DE" dirty="0"/>
              <a:t>Erklärung zu 5.4 </a:t>
            </a:r>
          </a:p>
        </p:txBody>
      </p:sp>
      <p:sp>
        <p:nvSpPr>
          <p:cNvPr id="3" name="Inhaltsplatzhalter 2">
            <a:extLst>
              <a:ext uri="{FF2B5EF4-FFF2-40B4-BE49-F238E27FC236}">
                <a16:creationId xmlns:a16="http://schemas.microsoft.com/office/drawing/2014/main" id="{6A17250A-3CED-45C3-92F9-A4B42820FB8E}"/>
              </a:ext>
            </a:extLst>
          </p:cNvPr>
          <p:cNvSpPr>
            <a:spLocks noGrp="1"/>
          </p:cNvSpPr>
          <p:nvPr>
            <p:ph idx="1"/>
          </p:nvPr>
        </p:nvSpPr>
        <p:spPr>
          <a:xfrm>
            <a:off x="1371600" y="1880357"/>
            <a:ext cx="9601200" cy="4799215"/>
          </a:xfrm>
        </p:spPr>
        <p:txBody>
          <a:bodyPr>
            <a:normAutofit/>
          </a:bodyPr>
          <a:lstStyle/>
          <a:p>
            <a:pPr marL="457200" indent="-457200">
              <a:buFont typeface="+mj-lt"/>
              <a:buAutoNum type="arabicPeriod"/>
            </a:pPr>
            <a:r>
              <a:rPr lang="de-DE" dirty="0"/>
              <a:t>Sollte sich ein Verdachtsfall bestätigen, so ist die Mitarbeitende, der Mitarbeitende aus der Arbeit mit Kindern und Jugendlichen und </a:t>
            </a:r>
            <a:r>
              <a:rPr lang="de-DE" dirty="0" err="1"/>
              <a:t>schutzbefohlenen</a:t>
            </a:r>
            <a:r>
              <a:rPr lang="de-DE" dirty="0"/>
              <a:t> Erwachsenen auszuschließen. </a:t>
            </a:r>
          </a:p>
          <a:p>
            <a:pPr marL="457200" indent="-457200">
              <a:buFont typeface="+mj-lt"/>
              <a:buAutoNum type="arabicPeriod"/>
            </a:pPr>
            <a:r>
              <a:rPr lang="de-DE" dirty="0"/>
              <a:t>Bei eindeutigem Verdacht des sexuellen Missbrauchs im Sinne des StGB ist im Einverständnis mit dem/der Betroffenen Strafanzeige bei der Polizei zu erstatten.</a:t>
            </a:r>
          </a:p>
          <a:p>
            <a:pPr marL="457200" indent="-457200">
              <a:buFont typeface="+mj-lt"/>
              <a:buAutoNum type="arabicPeriod"/>
            </a:pPr>
            <a:r>
              <a:rPr lang="de-DE" dirty="0"/>
              <a:t>Sobald die Polizei oder eine behördliche Einrichtung die Namen der Beteiligten erfährt, hat sie eine Ermittlungspflicht. Das kann den Betroffenen, wenn er oder sie damit nicht einverstanden ist oder davon nichts weiß, unter Umständen mehr schaden als helfen. Eine Klärung mit der Fachberatung </a:t>
            </a:r>
            <a:r>
              <a:rPr lang="de-DE" b="1" dirty="0"/>
              <a:t>(</a:t>
            </a:r>
            <a:r>
              <a:rPr lang="de-DE" b="1" dirty="0" err="1"/>
              <a:t>IseF</a:t>
            </a:r>
            <a:r>
              <a:rPr lang="de-DE" b="1" dirty="0"/>
              <a:t>, Anlage 11)</a:t>
            </a:r>
            <a:r>
              <a:rPr lang="de-DE" dirty="0"/>
              <a:t> ist hilfreich, um einen angemessenen Umgang zu erarbeiten.</a:t>
            </a:r>
          </a:p>
          <a:p>
            <a:pPr marL="0" indent="0">
              <a:buNone/>
            </a:pPr>
            <a:endParaRPr lang="de-DE" dirty="0"/>
          </a:p>
          <a:p>
            <a:pPr marL="0" indent="0">
              <a:buNone/>
            </a:pPr>
            <a:r>
              <a:rPr lang="de-DE" dirty="0">
                <a:hlinkClick r:id="rId2" action="ppaction://hlinksldjump"/>
              </a:rPr>
              <a:t>Zurück zu Kapitel 5</a:t>
            </a:r>
            <a:endParaRPr lang="de-DE" dirty="0"/>
          </a:p>
        </p:txBody>
      </p:sp>
      <p:pic>
        <p:nvPicPr>
          <p:cNvPr id="6" name="Grafik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62120" y="6103499"/>
            <a:ext cx="2682245" cy="576073"/>
          </a:xfrm>
          <a:prstGeom prst="rect">
            <a:avLst/>
          </a:prstGeom>
        </p:spPr>
      </p:pic>
    </p:spTree>
    <p:extLst>
      <p:ext uri="{BB962C8B-B14F-4D97-AF65-F5344CB8AC3E}">
        <p14:creationId xmlns:p14="http://schemas.microsoft.com/office/powerpoint/2010/main" val="273489495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09E913F-C14B-4717-9467-1D104C26D36E}"/>
              </a:ext>
            </a:extLst>
          </p:cNvPr>
          <p:cNvSpPr>
            <a:spLocks noGrp="1"/>
          </p:cNvSpPr>
          <p:nvPr>
            <p:ph type="title"/>
          </p:nvPr>
        </p:nvSpPr>
        <p:spPr>
          <a:xfrm>
            <a:off x="1371600" y="685800"/>
            <a:ext cx="9601200" cy="773545"/>
          </a:xfrm>
        </p:spPr>
        <p:txBody>
          <a:bodyPr/>
          <a:lstStyle/>
          <a:p>
            <a:r>
              <a:rPr lang="de-DE" dirty="0"/>
              <a:t>Erklärung zu 5.5  </a:t>
            </a:r>
          </a:p>
        </p:txBody>
      </p:sp>
      <p:sp>
        <p:nvSpPr>
          <p:cNvPr id="3" name="Inhaltsplatzhalter 2">
            <a:extLst>
              <a:ext uri="{FF2B5EF4-FFF2-40B4-BE49-F238E27FC236}">
                <a16:creationId xmlns:a16="http://schemas.microsoft.com/office/drawing/2014/main" id="{6A17250A-3CED-45C3-92F9-A4B42820FB8E}"/>
              </a:ext>
            </a:extLst>
          </p:cNvPr>
          <p:cNvSpPr>
            <a:spLocks noGrp="1"/>
          </p:cNvSpPr>
          <p:nvPr>
            <p:ph idx="1"/>
          </p:nvPr>
        </p:nvSpPr>
        <p:spPr>
          <a:xfrm>
            <a:off x="1371600" y="1880357"/>
            <a:ext cx="9601200" cy="4799215"/>
          </a:xfrm>
        </p:spPr>
        <p:txBody>
          <a:bodyPr>
            <a:normAutofit/>
          </a:bodyPr>
          <a:lstStyle/>
          <a:p>
            <a:pPr marL="457200" indent="-457200">
              <a:buFont typeface="+mj-lt"/>
              <a:buAutoNum type="arabicPeriod"/>
            </a:pPr>
            <a:r>
              <a:rPr lang="de-DE" dirty="0"/>
              <a:t>Den Präventionsbeauftragten kommt eine wichtige Rolle zu: Sie nehmen zum einen eine individuelle Beurteilung vor, beziehen ggf. das Krisenteam zur fachkundigen Risikoabschätzung ein und ziehen bei Bedarf die </a:t>
            </a:r>
            <a:r>
              <a:rPr lang="de-DE" b="1" dirty="0"/>
              <a:t>insoweit erfahrene Fachkraft (</a:t>
            </a:r>
            <a:r>
              <a:rPr lang="de-DE" b="1" dirty="0" err="1"/>
              <a:t>IseF</a:t>
            </a:r>
            <a:r>
              <a:rPr lang="de-DE" b="1" dirty="0"/>
              <a:t>) </a:t>
            </a:r>
            <a:r>
              <a:rPr lang="de-DE" dirty="0"/>
              <a:t>zur Risikoeinschätzung hinzu. </a:t>
            </a:r>
          </a:p>
          <a:p>
            <a:pPr marL="457200" indent="-457200">
              <a:buFont typeface="+mj-lt"/>
              <a:buAutoNum type="arabicPeriod"/>
            </a:pPr>
            <a:r>
              <a:rPr lang="de-DE" dirty="0"/>
              <a:t>Insoweit erfahrene Fachkräfte sind beim örtlichen Jugendamt angesiedelt und verfügen über eine spezielle Qualifikation. Eine anonyme Beratung ist möglich. </a:t>
            </a:r>
          </a:p>
          <a:p>
            <a:pPr marL="457200" indent="-457200">
              <a:buFont typeface="+mj-lt"/>
              <a:buAutoNum type="arabicPeriod"/>
            </a:pPr>
            <a:r>
              <a:rPr lang="de-DE" b="1" i="1" dirty="0"/>
              <a:t>Eine aktuelle Liste finden sie unter:  </a:t>
            </a:r>
          </a:p>
          <a:p>
            <a:pPr marL="0" indent="0">
              <a:buNone/>
            </a:pPr>
            <a:r>
              <a:rPr lang="de-DE" b="1" i="1" dirty="0"/>
              <a:t>	</a:t>
            </a:r>
            <a:r>
              <a:rPr lang="de-DE" b="1" i="1" dirty="0">
                <a:hlinkClick r:id="rId2"/>
              </a:rPr>
              <a:t>https://vogelsberg-evangelisch.de/startseite.html</a:t>
            </a:r>
            <a:endParaRPr lang="de-DE" b="1" i="1" dirty="0"/>
          </a:p>
          <a:p>
            <a:pPr marL="0" indent="0">
              <a:buNone/>
            </a:pPr>
            <a:endParaRPr lang="de-DE" dirty="0">
              <a:latin typeface="Arial" panose="020B0604020202020204" pitchFamily="34" charset="0"/>
              <a:cs typeface="Times New Roman" panose="02020603050405020304" pitchFamily="18" charset="0"/>
            </a:endParaRPr>
          </a:p>
          <a:p>
            <a:pPr marL="0" indent="0">
              <a:buNone/>
            </a:pPr>
            <a:r>
              <a:rPr lang="de-DE" dirty="0">
                <a:latin typeface="Arial" panose="020B0604020202020204" pitchFamily="34" charset="0"/>
                <a:cs typeface="Times New Roman" panose="02020603050405020304" pitchFamily="18" charset="0"/>
                <a:hlinkClick r:id="rId3" action="ppaction://hlinksldjump"/>
              </a:rPr>
              <a:t>Zurück zu </a:t>
            </a:r>
            <a:r>
              <a:rPr lang="de-DE" dirty="0">
                <a:hlinkClick r:id="rId3" action="ppaction://hlinksldjump"/>
              </a:rPr>
              <a:t>Kapitel 5</a:t>
            </a:r>
            <a:endParaRPr lang="de-DE" dirty="0"/>
          </a:p>
        </p:txBody>
      </p:sp>
      <p:pic>
        <p:nvPicPr>
          <p:cNvPr id="6" name="Grafik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162120" y="6103499"/>
            <a:ext cx="2682245" cy="576073"/>
          </a:xfrm>
          <a:prstGeom prst="rect">
            <a:avLst/>
          </a:prstGeom>
        </p:spPr>
      </p:pic>
    </p:spTree>
    <p:extLst>
      <p:ext uri="{BB962C8B-B14F-4D97-AF65-F5344CB8AC3E}">
        <p14:creationId xmlns:p14="http://schemas.microsoft.com/office/powerpoint/2010/main" val="20503665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09E913F-C14B-4717-9467-1D104C26D36E}"/>
              </a:ext>
            </a:extLst>
          </p:cNvPr>
          <p:cNvSpPr>
            <a:spLocks noGrp="1"/>
          </p:cNvSpPr>
          <p:nvPr>
            <p:ph type="title"/>
          </p:nvPr>
        </p:nvSpPr>
        <p:spPr/>
        <p:txBody>
          <a:bodyPr/>
          <a:lstStyle/>
          <a:p>
            <a:r>
              <a:rPr lang="de-DE" dirty="0"/>
              <a:t>Einleitung</a:t>
            </a:r>
          </a:p>
        </p:txBody>
      </p:sp>
      <p:sp>
        <p:nvSpPr>
          <p:cNvPr id="3" name="Inhaltsplatzhalter 2">
            <a:extLst>
              <a:ext uri="{FF2B5EF4-FFF2-40B4-BE49-F238E27FC236}">
                <a16:creationId xmlns:a16="http://schemas.microsoft.com/office/drawing/2014/main" id="{6A17250A-3CED-45C3-92F9-A4B42820FB8E}"/>
              </a:ext>
            </a:extLst>
          </p:cNvPr>
          <p:cNvSpPr>
            <a:spLocks noGrp="1"/>
          </p:cNvSpPr>
          <p:nvPr>
            <p:ph idx="1"/>
          </p:nvPr>
        </p:nvSpPr>
        <p:spPr>
          <a:xfrm>
            <a:off x="1371600" y="1621241"/>
            <a:ext cx="9601200" cy="4799215"/>
          </a:xfrm>
        </p:spPr>
        <p:txBody>
          <a:bodyPr>
            <a:normAutofit/>
          </a:bodyPr>
          <a:lstStyle/>
          <a:p>
            <a:pPr>
              <a:buFont typeface="Courier New" panose="02070309020205020404" pitchFamily="49" charset="0"/>
              <a:buChar char="o"/>
            </a:pPr>
            <a:r>
              <a:rPr lang="de-DE" dirty="0"/>
              <a:t>Am 1. Januar 2021 ist das Gesetz zur Prävention, Intervention und Aufarbeitung von Fällen sexualisierter Gewalt in der EKHN (Gewaltpräventionsgesetz </a:t>
            </a:r>
            <a:r>
              <a:rPr lang="de-DE" dirty="0" err="1"/>
              <a:t>GPrävG</a:t>
            </a:r>
            <a:r>
              <a:rPr lang="de-DE" dirty="0"/>
              <a:t>) in Kraft getreten. Gleichzeitig ist die Kinderschutzverordnung außer Kraft getreten.</a:t>
            </a:r>
          </a:p>
          <a:p>
            <a:pPr>
              <a:buFont typeface="Courier New" panose="02070309020205020404" pitchFamily="49" charset="0"/>
              <a:buChar char="o"/>
            </a:pPr>
            <a:r>
              <a:rPr lang="de-DE" altLang="de-DE" dirty="0">
                <a:solidFill>
                  <a:srgbClr val="7030A0"/>
                </a:solidFill>
                <a:latin typeface="Arial" panose="020B0604020202020204" pitchFamily="34" charset="0"/>
                <a:ea typeface="Calibri" panose="020F0502020204030204" pitchFamily="34" charset="0"/>
                <a:cs typeface="Arial" panose="020B0604020202020204" pitchFamily="34" charset="0"/>
              </a:rPr>
              <a:t>Die Präambel des </a:t>
            </a:r>
            <a:r>
              <a:rPr lang="de-DE" altLang="de-DE" dirty="0" err="1">
                <a:solidFill>
                  <a:srgbClr val="7030A0"/>
                </a:solidFill>
                <a:latin typeface="Arial" panose="020B0604020202020204" pitchFamily="34" charset="0"/>
                <a:ea typeface="Calibri" panose="020F0502020204030204" pitchFamily="34" charset="0"/>
                <a:cs typeface="Arial" panose="020B0604020202020204" pitchFamily="34" charset="0"/>
              </a:rPr>
              <a:t>GPrävG</a:t>
            </a:r>
            <a:r>
              <a:rPr lang="de-DE" altLang="de-DE" dirty="0">
                <a:solidFill>
                  <a:srgbClr val="7030A0"/>
                </a:solidFill>
                <a:latin typeface="Arial" panose="020B0604020202020204" pitchFamily="34" charset="0"/>
                <a:ea typeface="Calibri" panose="020F0502020204030204" pitchFamily="34" charset="0"/>
                <a:cs typeface="Arial" panose="020B0604020202020204" pitchFamily="34" charset="0"/>
              </a:rPr>
              <a:t> formuliert zusammenfassend:</a:t>
            </a:r>
            <a:endParaRPr lang="de-DE" dirty="0">
              <a:solidFill>
                <a:srgbClr val="7030A0"/>
              </a:solidFill>
            </a:endParaRPr>
          </a:p>
        </p:txBody>
      </p:sp>
      <p:pic>
        <p:nvPicPr>
          <p:cNvPr id="4" name="Grafik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62120" y="6103499"/>
            <a:ext cx="2682245" cy="576073"/>
          </a:xfrm>
          <a:prstGeom prst="rect">
            <a:avLst/>
          </a:prstGeom>
        </p:spPr>
      </p:pic>
      <p:sp>
        <p:nvSpPr>
          <p:cNvPr id="5" name="Rectangle 2"/>
          <p:cNvSpPr>
            <a:spLocks noChangeArrowheads="1"/>
          </p:cNvSpPr>
          <p:nvPr/>
        </p:nvSpPr>
        <p:spPr bwMode="auto">
          <a:xfrm>
            <a:off x="0" y="-7086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de-DE"/>
          </a:p>
        </p:txBody>
      </p:sp>
      <p:sp>
        <p:nvSpPr>
          <p:cNvPr id="6" name="Textfeld 2"/>
          <p:cNvSpPr txBox="1">
            <a:spLocks noChangeArrowheads="1"/>
          </p:cNvSpPr>
          <p:nvPr/>
        </p:nvSpPr>
        <p:spPr bwMode="auto">
          <a:xfrm>
            <a:off x="2782599" y="3100210"/>
            <a:ext cx="6779201" cy="1179949"/>
          </a:xfrm>
          <a:prstGeom prst="rect">
            <a:avLst/>
          </a:prstGeom>
          <a:solidFill>
            <a:srgbClr val="FFFFFF"/>
          </a:solidFill>
          <a:ln w="2540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b="0" i="0" u="none" strike="noStrike" cap="none" normalizeH="0" baseline="0" dirty="0">
                <a:ln>
                  <a:noFill/>
                </a:ln>
                <a:solidFill>
                  <a:srgbClr val="7030A0"/>
                </a:solidFill>
                <a:effectLst/>
                <a:latin typeface="Arial" panose="020B0604020202020204" pitchFamily="34" charset="0"/>
                <a:ea typeface="Calibri" panose="020F0502020204030204" pitchFamily="34" charset="0"/>
                <a:cs typeface="Arial" panose="020B0604020202020204" pitchFamily="34" charset="0"/>
              </a:rPr>
              <a:t>Prävention, Intervention und Aufarbeitung dienen so einer ständigen Verbesserung der Qualität des Schutzes und fördern eine Kultur der Achtsamkeit und des respektvollen Miteinanders.</a:t>
            </a:r>
            <a:endParaRPr kumimoji="0" lang="de-DE" altLang="de-DE" b="0" i="0" u="none" strike="noStrike" cap="none" normalizeH="0" baseline="0" dirty="0">
              <a:ln>
                <a:noFill/>
              </a:ln>
              <a:solidFill>
                <a:srgbClr val="7030A0"/>
              </a:solidFill>
              <a:effectLst/>
              <a:latin typeface="Arial" panose="020B0604020202020204" pitchFamily="34" charset="0"/>
            </a:endParaRPr>
          </a:p>
        </p:txBody>
      </p:sp>
      <p:sp>
        <p:nvSpPr>
          <p:cNvPr id="7" name="Rectangle 4"/>
          <p:cNvSpPr>
            <a:spLocks noChangeArrowheads="1"/>
          </p:cNvSpPr>
          <p:nvPr/>
        </p:nvSpPr>
        <p:spPr bwMode="auto">
          <a:xfrm>
            <a:off x="0" y="135508"/>
            <a:ext cx="184731" cy="5386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de-DE" altLang="de-DE"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de-DE" altLang="de-DE"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9327656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09E913F-C14B-4717-9467-1D104C26D36E}"/>
              </a:ext>
            </a:extLst>
          </p:cNvPr>
          <p:cNvSpPr>
            <a:spLocks noGrp="1"/>
          </p:cNvSpPr>
          <p:nvPr>
            <p:ph type="title"/>
          </p:nvPr>
        </p:nvSpPr>
        <p:spPr/>
        <p:txBody>
          <a:bodyPr/>
          <a:lstStyle/>
          <a:p>
            <a:r>
              <a:rPr lang="de-DE" b="1" dirty="0"/>
              <a:t>1 Grundlagen des Schutzkonzepts</a:t>
            </a:r>
            <a:br>
              <a:rPr lang="de-DE" dirty="0"/>
            </a:br>
            <a:endParaRPr lang="de-DE" dirty="0"/>
          </a:p>
        </p:txBody>
      </p:sp>
      <p:sp>
        <p:nvSpPr>
          <p:cNvPr id="3" name="Inhaltsplatzhalter 2">
            <a:extLst>
              <a:ext uri="{FF2B5EF4-FFF2-40B4-BE49-F238E27FC236}">
                <a16:creationId xmlns:a16="http://schemas.microsoft.com/office/drawing/2014/main" id="{6A17250A-3CED-45C3-92F9-A4B42820FB8E}"/>
              </a:ext>
            </a:extLst>
          </p:cNvPr>
          <p:cNvSpPr>
            <a:spLocks noGrp="1"/>
          </p:cNvSpPr>
          <p:nvPr>
            <p:ph idx="1"/>
          </p:nvPr>
        </p:nvSpPr>
        <p:spPr>
          <a:xfrm>
            <a:off x="1371600" y="1673629"/>
            <a:ext cx="9601200" cy="4799215"/>
          </a:xfrm>
        </p:spPr>
        <p:txBody>
          <a:bodyPr>
            <a:normAutofit/>
          </a:bodyPr>
          <a:lstStyle/>
          <a:p>
            <a:pPr marL="0" lvl="0" indent="0">
              <a:buNone/>
            </a:pPr>
            <a:endParaRPr lang="de-DE" dirty="0"/>
          </a:p>
          <a:p>
            <a:pPr marL="457200" lvl="0" indent="-457200">
              <a:buFont typeface="+mj-lt"/>
              <a:buAutoNum type="arabicPeriod"/>
            </a:pPr>
            <a:r>
              <a:rPr lang="de-DE" dirty="0"/>
              <a:t>die Sensibilisierung und Aufklärung aller Verantwortlichen,</a:t>
            </a:r>
          </a:p>
          <a:p>
            <a:pPr marL="457200" lvl="0" indent="-457200">
              <a:buFont typeface="+mj-lt"/>
              <a:buAutoNum type="arabicPeriod"/>
            </a:pPr>
            <a:r>
              <a:rPr lang="de-DE" dirty="0"/>
              <a:t>einen Verhaltenskodex für alle Mitarbeitenden als Grundlage zu etablieren,</a:t>
            </a:r>
          </a:p>
          <a:p>
            <a:pPr marL="457200" lvl="0" indent="-457200">
              <a:buFont typeface="+mj-lt"/>
              <a:buAutoNum type="arabicPeriod"/>
            </a:pPr>
            <a:r>
              <a:rPr lang="de-DE" dirty="0"/>
              <a:t>die Berücksichtigung des Themas in Aus-, Fort-, und Weiterbildung für Hauptamtliche, Neben- und Ehrenamtliche,</a:t>
            </a:r>
          </a:p>
          <a:p>
            <a:pPr marL="457200" lvl="0" indent="-457200">
              <a:buFont typeface="+mj-lt"/>
              <a:buAutoNum type="arabicPeriod"/>
            </a:pPr>
            <a:r>
              <a:rPr lang="de-DE" dirty="0"/>
              <a:t>Strukturen aufzubauen, die Fragen des Kinder- und Jugendschutzes und des Krisenmanagements absichern.</a:t>
            </a:r>
          </a:p>
          <a:p>
            <a:pPr marL="0" indent="0">
              <a:buNone/>
            </a:pPr>
            <a:endParaRPr lang="de-DE" dirty="0"/>
          </a:p>
        </p:txBody>
      </p:sp>
      <p:pic>
        <p:nvPicPr>
          <p:cNvPr id="4" name="Grafik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62120" y="6103499"/>
            <a:ext cx="2682245" cy="576073"/>
          </a:xfrm>
          <a:prstGeom prst="rect">
            <a:avLst/>
          </a:prstGeom>
        </p:spPr>
      </p:pic>
    </p:spTree>
    <p:extLst>
      <p:ext uri="{BB962C8B-B14F-4D97-AF65-F5344CB8AC3E}">
        <p14:creationId xmlns:p14="http://schemas.microsoft.com/office/powerpoint/2010/main" val="13859906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09E913F-C14B-4717-9467-1D104C26D36E}"/>
              </a:ext>
            </a:extLst>
          </p:cNvPr>
          <p:cNvSpPr>
            <a:spLocks noGrp="1"/>
          </p:cNvSpPr>
          <p:nvPr>
            <p:ph type="title"/>
          </p:nvPr>
        </p:nvSpPr>
        <p:spPr/>
        <p:txBody>
          <a:bodyPr/>
          <a:lstStyle/>
          <a:p>
            <a:r>
              <a:rPr lang="de-DE" dirty="0"/>
              <a:t>2 Verantwortlichkeiten</a:t>
            </a:r>
          </a:p>
        </p:txBody>
      </p:sp>
      <p:sp>
        <p:nvSpPr>
          <p:cNvPr id="3" name="Inhaltsplatzhalter 2">
            <a:extLst>
              <a:ext uri="{FF2B5EF4-FFF2-40B4-BE49-F238E27FC236}">
                <a16:creationId xmlns:a16="http://schemas.microsoft.com/office/drawing/2014/main" id="{6A17250A-3CED-45C3-92F9-A4B42820FB8E}"/>
              </a:ext>
            </a:extLst>
          </p:cNvPr>
          <p:cNvSpPr>
            <a:spLocks noGrp="1"/>
          </p:cNvSpPr>
          <p:nvPr>
            <p:ph idx="1"/>
          </p:nvPr>
        </p:nvSpPr>
        <p:spPr>
          <a:xfrm>
            <a:off x="1371600" y="1673629"/>
            <a:ext cx="9601200" cy="4799215"/>
          </a:xfrm>
        </p:spPr>
        <p:txBody>
          <a:bodyPr>
            <a:normAutofit/>
          </a:bodyPr>
          <a:lstStyle/>
          <a:p>
            <a:pPr>
              <a:buFont typeface="Courier New" panose="02070309020205020404" pitchFamily="49" charset="0"/>
              <a:buChar char="o"/>
            </a:pPr>
            <a:r>
              <a:rPr lang="de-DE" sz="2400" b="1" i="1" dirty="0">
                <a:solidFill>
                  <a:srgbClr val="FF0000"/>
                </a:solidFill>
                <a:hlinkClick r:id="rId2" action="ppaction://hlinksldjump"/>
              </a:rPr>
              <a:t>2 Verantwortlichkeiten </a:t>
            </a:r>
            <a:endParaRPr lang="de-DE" sz="2400" b="1" i="1" dirty="0">
              <a:solidFill>
                <a:srgbClr val="FF0000"/>
              </a:solidFill>
            </a:endParaRPr>
          </a:p>
          <a:p>
            <a:pPr>
              <a:buFont typeface="Courier New" panose="02070309020205020404" pitchFamily="49" charset="0"/>
              <a:buChar char="o"/>
            </a:pPr>
            <a:r>
              <a:rPr lang="de-DE" sz="2400" b="1" i="1" dirty="0">
                <a:solidFill>
                  <a:srgbClr val="FF0000"/>
                </a:solidFill>
                <a:hlinkClick r:id="rId3" action="ppaction://hlinksldjump"/>
              </a:rPr>
              <a:t>2.1 Personalverantwortung</a:t>
            </a:r>
            <a:endParaRPr lang="de-DE" sz="2400" b="1" i="1" dirty="0">
              <a:solidFill>
                <a:srgbClr val="FF0000"/>
              </a:solidFill>
            </a:endParaRPr>
          </a:p>
          <a:p>
            <a:pPr>
              <a:buFont typeface="Courier New" panose="02070309020205020404" pitchFamily="49" charset="0"/>
              <a:buChar char="o"/>
            </a:pPr>
            <a:r>
              <a:rPr lang="de-DE" dirty="0"/>
              <a:t>2.2 Der Dekanatssynodalvorstand</a:t>
            </a:r>
          </a:p>
          <a:p>
            <a:pPr>
              <a:buFont typeface="Courier New" panose="02070309020205020404" pitchFamily="49" charset="0"/>
              <a:buChar char="o"/>
            </a:pPr>
            <a:r>
              <a:rPr lang="de-DE" dirty="0"/>
              <a:t>2.3 Die Verwaltung des Dekanats</a:t>
            </a:r>
          </a:p>
          <a:p>
            <a:pPr>
              <a:buFont typeface="Courier New" panose="02070309020205020404" pitchFamily="49" charset="0"/>
              <a:buChar char="o"/>
            </a:pPr>
            <a:r>
              <a:rPr lang="de-DE" sz="2400" b="1" i="1" dirty="0">
                <a:solidFill>
                  <a:srgbClr val="FF0000"/>
                </a:solidFill>
                <a:hlinkClick r:id="rId4" action="ppaction://hlinksldjump"/>
              </a:rPr>
              <a:t>2.4 Die Gewaltpräventionsbeauftragten</a:t>
            </a:r>
            <a:endParaRPr lang="de-DE" sz="2400" b="1" i="1" dirty="0">
              <a:solidFill>
                <a:srgbClr val="FF0000"/>
              </a:solidFill>
            </a:endParaRPr>
          </a:p>
          <a:p>
            <a:pPr>
              <a:buFont typeface="Courier New" panose="02070309020205020404" pitchFamily="49" charset="0"/>
              <a:buChar char="o"/>
            </a:pPr>
            <a:r>
              <a:rPr lang="de-DE" dirty="0"/>
              <a:t>2.5 Die Hauptamtlichen des Dekanats</a:t>
            </a:r>
          </a:p>
          <a:p>
            <a:pPr marL="0" indent="0">
              <a:buNone/>
            </a:pPr>
            <a:endParaRPr lang="de-DE" b="1" dirty="0"/>
          </a:p>
          <a:p>
            <a:pPr>
              <a:buFont typeface="Courier New" panose="02070309020205020404" pitchFamily="49" charset="0"/>
              <a:buChar char="o"/>
            </a:pPr>
            <a:endParaRPr lang="de-DE" dirty="0"/>
          </a:p>
          <a:p>
            <a:pPr>
              <a:buFont typeface="Courier New" panose="02070309020205020404" pitchFamily="49" charset="0"/>
              <a:buChar char="o"/>
            </a:pPr>
            <a:endParaRPr lang="de-DE" dirty="0"/>
          </a:p>
        </p:txBody>
      </p:sp>
      <p:pic>
        <p:nvPicPr>
          <p:cNvPr id="4" name="Grafik 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162120" y="6103499"/>
            <a:ext cx="2682245" cy="576073"/>
          </a:xfrm>
          <a:prstGeom prst="rect">
            <a:avLst/>
          </a:prstGeom>
        </p:spPr>
      </p:pic>
    </p:spTree>
    <p:extLst>
      <p:ext uri="{BB962C8B-B14F-4D97-AF65-F5344CB8AC3E}">
        <p14:creationId xmlns:p14="http://schemas.microsoft.com/office/powerpoint/2010/main" val="26734595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09E913F-C14B-4717-9467-1D104C26D36E}"/>
              </a:ext>
            </a:extLst>
          </p:cNvPr>
          <p:cNvSpPr>
            <a:spLocks noGrp="1"/>
          </p:cNvSpPr>
          <p:nvPr>
            <p:ph type="title"/>
          </p:nvPr>
        </p:nvSpPr>
        <p:spPr/>
        <p:txBody>
          <a:bodyPr/>
          <a:lstStyle/>
          <a:p>
            <a:r>
              <a:rPr lang="de-DE" dirty="0"/>
              <a:t>3 Wahrnehmung des Schutzauftrages</a:t>
            </a:r>
          </a:p>
        </p:txBody>
      </p:sp>
      <p:sp>
        <p:nvSpPr>
          <p:cNvPr id="3" name="Inhaltsplatzhalter 2">
            <a:extLst>
              <a:ext uri="{FF2B5EF4-FFF2-40B4-BE49-F238E27FC236}">
                <a16:creationId xmlns:a16="http://schemas.microsoft.com/office/drawing/2014/main" id="{6A17250A-3CED-45C3-92F9-A4B42820FB8E}"/>
              </a:ext>
            </a:extLst>
          </p:cNvPr>
          <p:cNvSpPr>
            <a:spLocks noGrp="1"/>
          </p:cNvSpPr>
          <p:nvPr>
            <p:ph idx="1"/>
          </p:nvPr>
        </p:nvSpPr>
        <p:spPr>
          <a:xfrm>
            <a:off x="1371600" y="1673629"/>
            <a:ext cx="9601200" cy="4799215"/>
          </a:xfrm>
        </p:spPr>
        <p:txBody>
          <a:bodyPr>
            <a:normAutofit/>
          </a:bodyPr>
          <a:lstStyle/>
          <a:p>
            <a:r>
              <a:rPr lang="de-DE" b="1" dirty="0"/>
              <a:t>Auslöser der Wahrnehmung des Schutzauftrages nach § 8a SGB VIII sind die „gewichtigen Anhaltspunkte“ für die Gefährdung des Wohls eines Kindes, Jugendlichen sowie eines </a:t>
            </a:r>
            <a:r>
              <a:rPr lang="de-DE" b="1" dirty="0" err="1"/>
              <a:t>schutzbefohlenen</a:t>
            </a:r>
            <a:r>
              <a:rPr lang="de-DE" b="1" dirty="0"/>
              <a:t> Erwachsenen. Kindeswohlgefährdende Erscheinungsformen können sein:  </a:t>
            </a:r>
          </a:p>
          <a:p>
            <a:pPr marL="457200" lvl="0" indent="-457200">
              <a:buFont typeface="+mj-lt"/>
              <a:buAutoNum type="arabicPeriod"/>
            </a:pPr>
            <a:r>
              <a:rPr lang="de-DE" b="1" i="1" dirty="0"/>
              <a:t>körperliche, seelische und geistige Vernachlässigung</a:t>
            </a:r>
          </a:p>
          <a:p>
            <a:pPr marL="457200" lvl="0" indent="-457200">
              <a:buFont typeface="+mj-lt"/>
              <a:buAutoNum type="arabicPeriod"/>
            </a:pPr>
            <a:r>
              <a:rPr lang="de-DE" b="1" i="1" dirty="0"/>
              <a:t>körperliche und seelische Misshandlung</a:t>
            </a:r>
          </a:p>
          <a:p>
            <a:pPr marL="457200" lvl="0" indent="-457200">
              <a:buFont typeface="+mj-lt"/>
              <a:buAutoNum type="arabicPeriod"/>
            </a:pPr>
            <a:r>
              <a:rPr lang="de-DE" b="1" i="1" dirty="0"/>
              <a:t>sexualisierte Gewalt</a:t>
            </a:r>
          </a:p>
          <a:p>
            <a:pPr marL="457200" lvl="0" indent="-457200">
              <a:buFont typeface="+mj-lt"/>
              <a:buAutoNum type="arabicPeriod"/>
            </a:pPr>
            <a:r>
              <a:rPr lang="de-DE" b="1" i="1" dirty="0"/>
              <a:t>spezifische Formen: wie z. B. Vereitelung des Umgangskontaktes; Instrumentalisierung bei Trennung/Scheidung/Konflikten etc.</a:t>
            </a:r>
          </a:p>
          <a:p>
            <a:pPr>
              <a:buFont typeface="Courier New" panose="02070309020205020404" pitchFamily="49" charset="0"/>
              <a:buChar char="o"/>
            </a:pPr>
            <a:endParaRPr lang="de-DE" b="1" i="1" dirty="0"/>
          </a:p>
          <a:p>
            <a:pPr>
              <a:buFont typeface="Courier New" panose="02070309020205020404" pitchFamily="49" charset="0"/>
              <a:buChar char="o"/>
            </a:pPr>
            <a:endParaRPr lang="de-DE" b="1" i="1" dirty="0"/>
          </a:p>
        </p:txBody>
      </p:sp>
      <p:pic>
        <p:nvPicPr>
          <p:cNvPr id="4" name="Grafik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62120" y="6103499"/>
            <a:ext cx="2682245" cy="576073"/>
          </a:xfrm>
          <a:prstGeom prst="rect">
            <a:avLst/>
          </a:prstGeom>
        </p:spPr>
      </p:pic>
    </p:spTree>
    <p:extLst>
      <p:ext uri="{BB962C8B-B14F-4D97-AF65-F5344CB8AC3E}">
        <p14:creationId xmlns:p14="http://schemas.microsoft.com/office/powerpoint/2010/main" val="40227912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09E913F-C14B-4717-9467-1D104C26D36E}"/>
              </a:ext>
            </a:extLst>
          </p:cNvPr>
          <p:cNvSpPr>
            <a:spLocks noGrp="1"/>
          </p:cNvSpPr>
          <p:nvPr>
            <p:ph type="title"/>
          </p:nvPr>
        </p:nvSpPr>
        <p:spPr/>
        <p:txBody>
          <a:bodyPr/>
          <a:lstStyle/>
          <a:p>
            <a:r>
              <a:rPr lang="de-DE" dirty="0"/>
              <a:t>4 Prävention</a:t>
            </a:r>
          </a:p>
        </p:txBody>
      </p:sp>
      <p:sp>
        <p:nvSpPr>
          <p:cNvPr id="3" name="Inhaltsplatzhalter 2">
            <a:extLst>
              <a:ext uri="{FF2B5EF4-FFF2-40B4-BE49-F238E27FC236}">
                <a16:creationId xmlns:a16="http://schemas.microsoft.com/office/drawing/2014/main" id="{6A17250A-3CED-45C3-92F9-A4B42820FB8E}"/>
              </a:ext>
            </a:extLst>
          </p:cNvPr>
          <p:cNvSpPr>
            <a:spLocks noGrp="1"/>
          </p:cNvSpPr>
          <p:nvPr>
            <p:ph idx="1"/>
          </p:nvPr>
        </p:nvSpPr>
        <p:spPr>
          <a:xfrm>
            <a:off x="1371600" y="1673629"/>
            <a:ext cx="9601200" cy="4799215"/>
          </a:xfrm>
        </p:spPr>
        <p:txBody>
          <a:bodyPr>
            <a:normAutofit/>
          </a:bodyPr>
          <a:lstStyle/>
          <a:p>
            <a:pPr>
              <a:buFont typeface="Courier New" panose="02070309020205020404" pitchFamily="49" charset="0"/>
              <a:buChar char="o"/>
            </a:pPr>
            <a:r>
              <a:rPr lang="de-DE" sz="2400" b="1" i="1" dirty="0">
                <a:solidFill>
                  <a:srgbClr val="FF0000"/>
                </a:solidFill>
                <a:hlinkClick r:id="rId2" action="ppaction://hlinksldjump"/>
              </a:rPr>
              <a:t>4.1 Sensibilisierung</a:t>
            </a:r>
            <a:endParaRPr lang="de-DE" sz="2400" b="1" i="1" dirty="0">
              <a:solidFill>
                <a:srgbClr val="FF0000"/>
              </a:solidFill>
            </a:endParaRPr>
          </a:p>
          <a:p>
            <a:pPr>
              <a:buFont typeface="Courier New" panose="02070309020205020404" pitchFamily="49" charset="0"/>
              <a:buChar char="o"/>
            </a:pPr>
            <a:r>
              <a:rPr lang="de-DE" sz="2400" b="1" i="1" dirty="0">
                <a:solidFill>
                  <a:srgbClr val="FF0000"/>
                </a:solidFill>
                <a:hlinkClick r:id="rId3" action="ppaction://hlinksldjump"/>
              </a:rPr>
              <a:t>4.2 Selbstverpflichtungserklärung</a:t>
            </a:r>
            <a:endParaRPr lang="de-DE" sz="2400" b="1" i="1" dirty="0">
              <a:solidFill>
                <a:srgbClr val="FF0000"/>
              </a:solidFill>
            </a:endParaRPr>
          </a:p>
          <a:p>
            <a:pPr>
              <a:buFont typeface="Courier New" panose="02070309020205020404" pitchFamily="49" charset="0"/>
              <a:buChar char="o"/>
            </a:pPr>
            <a:r>
              <a:rPr lang="de-DE" sz="2400" b="1" i="1" dirty="0">
                <a:solidFill>
                  <a:srgbClr val="FF0000"/>
                </a:solidFill>
                <a:hlinkClick r:id="rId4" action="ppaction://hlinksldjump"/>
              </a:rPr>
              <a:t>4.3 Schulungen/Fortbildungen/Qualifizierung</a:t>
            </a:r>
            <a:endParaRPr lang="de-DE" sz="2400" b="1" i="1" dirty="0">
              <a:solidFill>
                <a:srgbClr val="FF0000"/>
              </a:solidFill>
            </a:endParaRPr>
          </a:p>
          <a:p>
            <a:pPr>
              <a:buFont typeface="Courier New" panose="02070309020205020404" pitchFamily="49" charset="0"/>
              <a:buChar char="o"/>
            </a:pPr>
            <a:r>
              <a:rPr lang="de-DE" sz="2400" b="1" i="1" dirty="0">
                <a:solidFill>
                  <a:srgbClr val="FF0000"/>
                </a:solidFill>
                <a:hlinkClick r:id="rId5" action="ppaction://hlinksldjump"/>
              </a:rPr>
              <a:t>4.4 Erweiterte Führungszeugnisse</a:t>
            </a:r>
            <a:endParaRPr lang="de-DE" sz="2400" b="1" i="1" dirty="0">
              <a:solidFill>
                <a:srgbClr val="FF0000"/>
              </a:solidFill>
            </a:endParaRPr>
          </a:p>
          <a:p>
            <a:pPr>
              <a:buFont typeface="Courier New" panose="02070309020205020404" pitchFamily="49" charset="0"/>
              <a:buChar char="o"/>
            </a:pPr>
            <a:r>
              <a:rPr lang="de-DE" sz="2400" b="1" i="1" dirty="0">
                <a:solidFill>
                  <a:srgbClr val="FF0000"/>
                </a:solidFill>
                <a:hlinkClick r:id="rId6" action="ppaction://hlinksldjump"/>
              </a:rPr>
              <a:t>4.4.1 Hauptamtliche Mitarbeiter*innen</a:t>
            </a:r>
            <a:endParaRPr lang="de-DE" sz="2400" b="1" i="1" dirty="0">
              <a:solidFill>
                <a:srgbClr val="FF0000"/>
              </a:solidFill>
            </a:endParaRPr>
          </a:p>
          <a:p>
            <a:pPr>
              <a:buFont typeface="Courier New" panose="02070309020205020404" pitchFamily="49" charset="0"/>
              <a:buChar char="o"/>
            </a:pPr>
            <a:r>
              <a:rPr lang="de-DE" sz="2400" b="1" i="1" dirty="0">
                <a:solidFill>
                  <a:srgbClr val="FF0000"/>
                </a:solidFill>
                <a:hlinkClick r:id="rId7" action="ppaction://hlinksldjump"/>
              </a:rPr>
              <a:t>4.4.2 Neben- und Ehrenamtliche</a:t>
            </a:r>
            <a:endParaRPr lang="de-DE" sz="2400" b="1" i="1" dirty="0">
              <a:solidFill>
                <a:srgbClr val="FF0000"/>
              </a:solidFill>
            </a:endParaRPr>
          </a:p>
          <a:p>
            <a:pPr>
              <a:buFont typeface="Courier New" panose="02070309020205020404" pitchFamily="49" charset="0"/>
              <a:buChar char="o"/>
            </a:pPr>
            <a:r>
              <a:rPr lang="de-DE" dirty="0"/>
              <a:t>4.5. Beschwerdemanagement</a:t>
            </a:r>
          </a:p>
          <a:p>
            <a:pPr>
              <a:buFont typeface="Courier New" panose="02070309020205020404" pitchFamily="49" charset="0"/>
              <a:buChar char="o"/>
            </a:pPr>
            <a:r>
              <a:rPr lang="de-DE" dirty="0"/>
              <a:t>4.6 Sexualpädagogik</a:t>
            </a:r>
          </a:p>
          <a:p>
            <a:pPr marL="0" indent="0">
              <a:buNone/>
            </a:pPr>
            <a:endParaRPr lang="de-DE" b="1" dirty="0"/>
          </a:p>
          <a:p>
            <a:pPr>
              <a:buFont typeface="Courier New" panose="02070309020205020404" pitchFamily="49" charset="0"/>
              <a:buChar char="o"/>
            </a:pPr>
            <a:endParaRPr lang="de-DE" dirty="0"/>
          </a:p>
          <a:p>
            <a:pPr>
              <a:buFont typeface="Courier New" panose="02070309020205020404" pitchFamily="49" charset="0"/>
              <a:buChar char="o"/>
            </a:pPr>
            <a:endParaRPr lang="de-DE" dirty="0"/>
          </a:p>
        </p:txBody>
      </p:sp>
      <p:pic>
        <p:nvPicPr>
          <p:cNvPr id="4" name="Grafik 3"/>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9162120" y="6103499"/>
            <a:ext cx="2682245" cy="576073"/>
          </a:xfrm>
          <a:prstGeom prst="rect">
            <a:avLst/>
          </a:prstGeom>
        </p:spPr>
      </p:pic>
    </p:spTree>
    <p:extLst>
      <p:ext uri="{BB962C8B-B14F-4D97-AF65-F5344CB8AC3E}">
        <p14:creationId xmlns:p14="http://schemas.microsoft.com/office/powerpoint/2010/main" val="29776711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09E913F-C14B-4717-9467-1D104C26D36E}"/>
              </a:ext>
            </a:extLst>
          </p:cNvPr>
          <p:cNvSpPr>
            <a:spLocks noGrp="1"/>
          </p:cNvSpPr>
          <p:nvPr>
            <p:ph type="title"/>
          </p:nvPr>
        </p:nvSpPr>
        <p:spPr>
          <a:xfrm>
            <a:off x="1371600" y="685800"/>
            <a:ext cx="9601200" cy="856673"/>
          </a:xfrm>
        </p:spPr>
        <p:txBody>
          <a:bodyPr/>
          <a:lstStyle/>
          <a:p>
            <a:r>
              <a:rPr lang="de-DE" dirty="0"/>
              <a:t>5 Krisenintervention</a:t>
            </a:r>
          </a:p>
        </p:txBody>
      </p:sp>
      <p:sp>
        <p:nvSpPr>
          <p:cNvPr id="3" name="Inhaltsplatzhalter 2">
            <a:extLst>
              <a:ext uri="{FF2B5EF4-FFF2-40B4-BE49-F238E27FC236}">
                <a16:creationId xmlns:a16="http://schemas.microsoft.com/office/drawing/2014/main" id="{6A17250A-3CED-45C3-92F9-A4B42820FB8E}"/>
              </a:ext>
            </a:extLst>
          </p:cNvPr>
          <p:cNvSpPr>
            <a:spLocks noGrp="1"/>
          </p:cNvSpPr>
          <p:nvPr>
            <p:ph idx="1"/>
          </p:nvPr>
        </p:nvSpPr>
        <p:spPr>
          <a:xfrm>
            <a:off x="1371600" y="1673629"/>
            <a:ext cx="9601200" cy="4799215"/>
          </a:xfrm>
        </p:spPr>
        <p:txBody>
          <a:bodyPr>
            <a:normAutofit/>
          </a:bodyPr>
          <a:lstStyle/>
          <a:p>
            <a:pPr>
              <a:buFont typeface="Courier New" panose="02070309020205020404" pitchFamily="49" charset="0"/>
              <a:buChar char="o"/>
            </a:pPr>
            <a:r>
              <a:rPr lang="de-DE" sz="2400" b="1" i="1" dirty="0">
                <a:solidFill>
                  <a:srgbClr val="FF0000"/>
                </a:solidFill>
                <a:hlinkClick r:id="rId2" action="ppaction://hlinksldjump"/>
              </a:rPr>
              <a:t>Krisenteam</a:t>
            </a:r>
            <a:endParaRPr lang="de-DE" sz="2400" b="1" i="1" dirty="0">
              <a:solidFill>
                <a:srgbClr val="FF0000"/>
              </a:solidFill>
            </a:endParaRPr>
          </a:p>
          <a:p>
            <a:pPr>
              <a:buFont typeface="Courier New" panose="02070309020205020404" pitchFamily="49" charset="0"/>
              <a:buChar char="o"/>
            </a:pPr>
            <a:r>
              <a:rPr lang="de-DE" sz="2400" b="1" i="1" dirty="0">
                <a:solidFill>
                  <a:srgbClr val="FF0000"/>
                </a:solidFill>
                <a:hlinkClick r:id="rId3" action="ppaction://hlinksldjump"/>
              </a:rPr>
              <a:t>5.1 Krisenintervention im Mitteilungsfall</a:t>
            </a:r>
            <a:endParaRPr lang="de-DE" sz="2400" b="1" i="1" dirty="0">
              <a:solidFill>
                <a:srgbClr val="FF0000"/>
              </a:solidFill>
            </a:endParaRPr>
          </a:p>
          <a:p>
            <a:pPr>
              <a:buFont typeface="Courier New" panose="02070309020205020404" pitchFamily="49" charset="0"/>
              <a:buChar char="o"/>
            </a:pPr>
            <a:r>
              <a:rPr lang="de-DE" sz="2400" b="1" i="1" dirty="0">
                <a:solidFill>
                  <a:srgbClr val="FF0000"/>
                </a:solidFill>
                <a:hlinkClick r:id="rId4" action="ppaction://hlinksldjump"/>
              </a:rPr>
              <a:t>5.2 Krisenintervention im Verdachtsfall</a:t>
            </a:r>
            <a:endParaRPr lang="de-DE" sz="2400" b="1" i="1" dirty="0">
              <a:solidFill>
                <a:srgbClr val="FF0000"/>
              </a:solidFill>
            </a:endParaRPr>
          </a:p>
          <a:p>
            <a:pPr>
              <a:buFont typeface="Courier New" panose="02070309020205020404" pitchFamily="49" charset="0"/>
              <a:buChar char="o"/>
            </a:pPr>
            <a:r>
              <a:rPr lang="de-DE" sz="2400" b="1" i="1" dirty="0">
                <a:solidFill>
                  <a:srgbClr val="FF0000"/>
                </a:solidFill>
                <a:hlinkClick r:id="rId5" action="ppaction://hlinksldjump"/>
              </a:rPr>
              <a:t>5.3 Krisenintervention bei vermuteter Täterschaft in der Kirchengemeinde oder dem Dekanat</a:t>
            </a:r>
            <a:endParaRPr lang="de-DE" sz="2400" b="1" i="1" dirty="0">
              <a:solidFill>
                <a:srgbClr val="FF0000"/>
              </a:solidFill>
            </a:endParaRPr>
          </a:p>
          <a:p>
            <a:pPr>
              <a:buFont typeface="Courier New" panose="02070309020205020404" pitchFamily="49" charset="0"/>
              <a:buChar char="o"/>
            </a:pPr>
            <a:r>
              <a:rPr lang="de-DE" sz="2400" b="1" i="1" dirty="0">
                <a:solidFill>
                  <a:srgbClr val="FF0000"/>
                </a:solidFill>
                <a:hlinkClick r:id="rId6" action="ppaction://hlinksldjump"/>
              </a:rPr>
              <a:t>5.4 Rechtliche Abklärung </a:t>
            </a:r>
            <a:endParaRPr lang="de-DE" sz="2400" b="1" i="1" dirty="0">
              <a:solidFill>
                <a:srgbClr val="FF0000"/>
              </a:solidFill>
            </a:endParaRPr>
          </a:p>
          <a:p>
            <a:pPr>
              <a:buFont typeface="Courier New" panose="02070309020205020404" pitchFamily="49" charset="0"/>
              <a:buChar char="o"/>
            </a:pPr>
            <a:r>
              <a:rPr lang="de-DE" sz="2400" b="1" i="1" dirty="0">
                <a:solidFill>
                  <a:srgbClr val="FF0000"/>
                </a:solidFill>
                <a:hlinkClick r:id="rId7" action="ppaction://hlinksldjump"/>
              </a:rPr>
              <a:t>5.5 Verfahren bei (Verdacht auf) </a:t>
            </a:r>
            <a:r>
              <a:rPr lang="de-DE" sz="2400" b="1" i="1" dirty="0" err="1">
                <a:solidFill>
                  <a:srgbClr val="FF0000"/>
                </a:solidFill>
                <a:hlinkClick r:id="rId7" action="ppaction://hlinksldjump"/>
              </a:rPr>
              <a:t>Kindeswolgefährdung</a:t>
            </a:r>
            <a:r>
              <a:rPr lang="de-DE" sz="2400" b="1" i="1" dirty="0">
                <a:solidFill>
                  <a:srgbClr val="FF0000"/>
                </a:solidFill>
                <a:hlinkClick r:id="rId7" action="ppaction://hlinksldjump"/>
              </a:rPr>
              <a:t> im persönlichen Umfeld des Kindes oder der/des Jugendlichen</a:t>
            </a:r>
            <a:endParaRPr lang="de-DE" sz="2400" b="1" i="1" dirty="0">
              <a:solidFill>
                <a:srgbClr val="FF0000"/>
              </a:solidFill>
            </a:endParaRPr>
          </a:p>
          <a:p>
            <a:pPr marL="0" indent="0">
              <a:buNone/>
            </a:pPr>
            <a:endParaRPr lang="de-DE" b="1" dirty="0"/>
          </a:p>
          <a:p>
            <a:pPr marL="0" indent="0">
              <a:buNone/>
            </a:pPr>
            <a:endParaRPr lang="de-DE" b="1" dirty="0"/>
          </a:p>
          <a:p>
            <a:pPr>
              <a:buFont typeface="Courier New" panose="02070309020205020404" pitchFamily="49" charset="0"/>
              <a:buChar char="o"/>
            </a:pPr>
            <a:endParaRPr lang="de-DE" dirty="0"/>
          </a:p>
          <a:p>
            <a:pPr>
              <a:buFont typeface="Courier New" panose="02070309020205020404" pitchFamily="49" charset="0"/>
              <a:buChar char="o"/>
            </a:pPr>
            <a:endParaRPr lang="de-DE" dirty="0"/>
          </a:p>
        </p:txBody>
      </p:sp>
      <p:pic>
        <p:nvPicPr>
          <p:cNvPr id="4" name="Grafik 3"/>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9162120" y="6103499"/>
            <a:ext cx="2682245" cy="576073"/>
          </a:xfrm>
          <a:prstGeom prst="rect">
            <a:avLst/>
          </a:prstGeom>
        </p:spPr>
      </p:pic>
    </p:spTree>
    <p:extLst>
      <p:ext uri="{BB962C8B-B14F-4D97-AF65-F5344CB8AC3E}">
        <p14:creationId xmlns:p14="http://schemas.microsoft.com/office/powerpoint/2010/main" val="40457132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09E913F-C14B-4717-9467-1D104C26D36E}"/>
              </a:ext>
            </a:extLst>
          </p:cNvPr>
          <p:cNvSpPr>
            <a:spLocks noGrp="1"/>
          </p:cNvSpPr>
          <p:nvPr>
            <p:ph type="title"/>
          </p:nvPr>
        </p:nvSpPr>
        <p:spPr>
          <a:xfrm>
            <a:off x="1371600" y="685800"/>
            <a:ext cx="9601200" cy="727364"/>
          </a:xfrm>
        </p:spPr>
        <p:txBody>
          <a:bodyPr/>
          <a:lstStyle/>
          <a:p>
            <a:r>
              <a:rPr lang="de-DE" dirty="0"/>
              <a:t> 6 Geltungsbereich, Inkrafttreten</a:t>
            </a:r>
          </a:p>
        </p:txBody>
      </p:sp>
      <p:sp>
        <p:nvSpPr>
          <p:cNvPr id="3" name="Inhaltsplatzhalter 2">
            <a:extLst>
              <a:ext uri="{FF2B5EF4-FFF2-40B4-BE49-F238E27FC236}">
                <a16:creationId xmlns:a16="http://schemas.microsoft.com/office/drawing/2014/main" id="{6A17250A-3CED-45C3-92F9-A4B42820FB8E}"/>
              </a:ext>
            </a:extLst>
          </p:cNvPr>
          <p:cNvSpPr>
            <a:spLocks noGrp="1"/>
          </p:cNvSpPr>
          <p:nvPr>
            <p:ph idx="1"/>
          </p:nvPr>
        </p:nvSpPr>
        <p:spPr>
          <a:xfrm>
            <a:off x="1371600" y="1413164"/>
            <a:ext cx="9601200" cy="4799215"/>
          </a:xfrm>
        </p:spPr>
        <p:txBody>
          <a:bodyPr>
            <a:normAutofit/>
          </a:bodyPr>
          <a:lstStyle/>
          <a:p>
            <a:pPr marL="457200" indent="-457200">
              <a:buFont typeface="+mj-lt"/>
              <a:buAutoNum type="arabicPeriod"/>
            </a:pPr>
            <a:r>
              <a:rPr lang="de-DE" b="1" i="1" dirty="0"/>
              <a:t>Das Evangelische Dekanat Vogelsberg unterstützt alle kirchlichen Träger von kinder- und jugendnaher Arbeit (z. B. Kirchengemeinden) darin, in ihrem Bereich ein entsprechendes, ggf. modifiziertes Konzept zum Schutz des Kindeswohls abzuschließen bzw. sich dem Konzept des Evangelischen Dekanats Vogelsberg anzuschließen. Dazu müssen alle Kirchengemeinden als ersten Schritt die Risikoanalyse durchführen (Anlage 12). Eine Evaluation der Risikoanalyse empfiehlt sich alle zwei Jahre. </a:t>
            </a:r>
          </a:p>
          <a:p>
            <a:pPr marL="457200" indent="-457200">
              <a:buFont typeface="+mj-lt"/>
              <a:buAutoNum type="arabicPeriod"/>
            </a:pPr>
            <a:r>
              <a:rPr lang="de-DE" dirty="0"/>
              <a:t>Die Umsetzung des Schutzkonzeptes in den Kirchengemeinden wird durch Prüfbögen vom Dekanat erfasst. </a:t>
            </a:r>
          </a:p>
          <a:p>
            <a:pPr marL="457200" indent="-457200">
              <a:buFont typeface="+mj-lt"/>
              <a:buAutoNum type="arabicPeriod"/>
            </a:pPr>
            <a:r>
              <a:rPr lang="de-DE" dirty="0"/>
              <a:t>Der Geltungsbereich des Konzeptes zum Schutz des Kindeswohls umfasst alle haupt-, ehren- und nebenamtlichen Mitarbeitenden alle kinder- und jugendnahen Arbeitsfelder sowie Arbeitsfelder mit erwachsenen Schutzbefohlenen der Evangelischen Kirchengemeinde …(Name der Kirchengemeinde)</a:t>
            </a:r>
          </a:p>
          <a:p>
            <a:pPr lvl="2">
              <a:buFont typeface="Courier New" panose="02070309020205020404" pitchFamily="49" charset="0"/>
              <a:buChar char="o"/>
            </a:pPr>
            <a:r>
              <a:rPr lang="de-DE" dirty="0"/>
              <a:t>Hier Arbeitsfeder eintragen </a:t>
            </a:r>
            <a:r>
              <a:rPr lang="de-DE" dirty="0" err="1"/>
              <a:t>z.B</a:t>
            </a:r>
            <a:r>
              <a:rPr lang="de-DE" dirty="0"/>
              <a:t> </a:t>
            </a:r>
            <a:r>
              <a:rPr lang="de-DE" dirty="0" err="1"/>
              <a:t>Konfigruppe</a:t>
            </a:r>
            <a:r>
              <a:rPr lang="de-DE" dirty="0"/>
              <a:t>, </a:t>
            </a:r>
            <a:r>
              <a:rPr lang="de-DE" dirty="0" err="1"/>
              <a:t>Kindergottesdients</a:t>
            </a:r>
            <a:r>
              <a:rPr lang="de-DE" dirty="0"/>
              <a:t> etc.</a:t>
            </a:r>
          </a:p>
          <a:p>
            <a:pPr marL="457200" indent="-457200">
              <a:buFont typeface="+mj-lt"/>
              <a:buAutoNum type="arabicPeriod"/>
            </a:pPr>
            <a:endParaRPr lang="de-DE" dirty="0"/>
          </a:p>
        </p:txBody>
      </p:sp>
      <p:pic>
        <p:nvPicPr>
          <p:cNvPr id="6" name="Grafik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62120" y="6103499"/>
            <a:ext cx="2682245" cy="576073"/>
          </a:xfrm>
          <a:prstGeom prst="rect">
            <a:avLst/>
          </a:prstGeom>
        </p:spPr>
      </p:pic>
    </p:spTree>
    <p:extLst>
      <p:ext uri="{BB962C8B-B14F-4D97-AF65-F5344CB8AC3E}">
        <p14:creationId xmlns:p14="http://schemas.microsoft.com/office/powerpoint/2010/main" val="3820466838"/>
      </p:ext>
    </p:extLst>
  </p:cSld>
  <p:clrMapOvr>
    <a:masterClrMapping/>
  </p:clrMapOvr>
</p:sld>
</file>

<file path=ppt/theme/theme1.xml><?xml version="1.0" encoding="utf-8"?>
<a:theme xmlns:a="http://schemas.openxmlformats.org/drawingml/2006/main" name="Ausschnitt">
  <a:themeElements>
    <a:clrScheme name="Benutzerdefiniert 1">
      <a:dk1>
        <a:sysClr val="windowText" lastClr="000000"/>
      </a:dk1>
      <a:lt1>
        <a:sysClr val="window" lastClr="FFFFFF"/>
      </a:lt1>
      <a:dk2>
        <a:srgbClr val="7030A0"/>
      </a:dk2>
      <a:lt2>
        <a:srgbClr val="F2F2F0"/>
      </a:lt2>
      <a:accent1>
        <a:srgbClr val="B4A6C5"/>
      </a:accent1>
      <a:accent2>
        <a:srgbClr val="BDAB56"/>
      </a:accent2>
      <a:accent3>
        <a:srgbClr val="B0565D"/>
      </a:accent3>
      <a:accent4>
        <a:srgbClr val="55B1BC"/>
      </a:accent4>
      <a:accent5>
        <a:srgbClr val="4D925F"/>
      </a:accent5>
      <a:accent6>
        <a:srgbClr val="E08C4A"/>
      </a:accent6>
      <a:hlink>
        <a:srgbClr val="55B1BC"/>
      </a:hlink>
      <a:folHlink>
        <a:srgbClr val="836C9F"/>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9270AA94-2367-4B1E-B579-26147B222BD0}"/>
    </a:ext>
  </a:extLst>
</a:theme>
</file>

<file path=docProps/app.xml><?xml version="1.0" encoding="utf-8"?>
<Properties xmlns="http://schemas.openxmlformats.org/officeDocument/2006/extended-properties" xmlns:vt="http://schemas.openxmlformats.org/officeDocument/2006/docPropsVTypes">
  <Template>TM10001105[[fn=Ernte]]</Template>
  <TotalTime>0</TotalTime>
  <Words>2247</Words>
  <Application>Microsoft Office PowerPoint</Application>
  <PresentationFormat>Breitbild</PresentationFormat>
  <Paragraphs>185</Paragraphs>
  <Slides>28</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28</vt:i4>
      </vt:variant>
    </vt:vector>
  </HeadingPairs>
  <TitlesOfParts>
    <vt:vector size="32" baseType="lpstr">
      <vt:lpstr>Arial</vt:lpstr>
      <vt:lpstr>Courier New</vt:lpstr>
      <vt:lpstr>Franklin Gothic Book</vt:lpstr>
      <vt:lpstr>Ausschnitt</vt:lpstr>
      <vt:lpstr>Konzept zum Schutz des Kindewohls</vt:lpstr>
      <vt:lpstr>Handhabung PowerPoint   </vt:lpstr>
      <vt:lpstr>Einleitung</vt:lpstr>
      <vt:lpstr>1 Grundlagen des Schutzkonzepts </vt:lpstr>
      <vt:lpstr>2 Verantwortlichkeiten</vt:lpstr>
      <vt:lpstr>3 Wahrnehmung des Schutzauftrages</vt:lpstr>
      <vt:lpstr>4 Prävention</vt:lpstr>
      <vt:lpstr>5 Krisenintervention</vt:lpstr>
      <vt:lpstr> 6 Geltungsbereich, Inkrafttreten</vt:lpstr>
      <vt:lpstr> </vt:lpstr>
      <vt:lpstr>8 Anlagen</vt:lpstr>
      <vt:lpstr>Erklärung zu 2 Verantwortlichkeiten</vt:lpstr>
      <vt:lpstr>Erklärung zu 2.1  </vt:lpstr>
      <vt:lpstr>Erklärung zu 2.4  </vt:lpstr>
      <vt:lpstr>Erklärung zu 4  </vt:lpstr>
      <vt:lpstr>Erklärung zu 4.1  </vt:lpstr>
      <vt:lpstr>Erklärung zu 4.2  </vt:lpstr>
      <vt:lpstr>Erklärung zu 4.3 </vt:lpstr>
      <vt:lpstr>Erklärung zu 4.4  </vt:lpstr>
      <vt:lpstr>Erklärung zu 4.4.1  </vt:lpstr>
      <vt:lpstr>Erklärung zu 4.4.2  </vt:lpstr>
      <vt:lpstr>Erklärung zu 5  </vt:lpstr>
      <vt:lpstr>Erklärung zu 5 Krisenteam  </vt:lpstr>
      <vt:lpstr>Erklärung zu 5.1  </vt:lpstr>
      <vt:lpstr>Erklärung zu 5.2  </vt:lpstr>
      <vt:lpstr>Erklärung zu 5.3 </vt:lpstr>
      <vt:lpstr>Erklärung zu 5.4 </vt:lpstr>
      <vt:lpstr>Erklärung zu 5.5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Mitarbeitenden- Versammlung</dc:title>
  <dc:creator>Traudi</dc:creator>
  <cp:lastModifiedBy>Valentin Zimmerling</cp:lastModifiedBy>
  <cp:revision>148</cp:revision>
  <cp:lastPrinted>2022-03-25T11:46:20Z</cp:lastPrinted>
  <dcterms:created xsi:type="dcterms:W3CDTF">2019-03-26T10:46:08Z</dcterms:created>
  <dcterms:modified xsi:type="dcterms:W3CDTF">2024-01-29T16:04:36Z</dcterms:modified>
</cp:coreProperties>
</file>