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8" d="100"/>
          <a:sy n="118" d="100"/>
        </p:scale>
        <p:origin x="-143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A9E9E1C2-A5B2-4CE4-9107-6D40E0C15D0D}" type="datetimeFigureOut">
              <a:rPr lang="de-DE" smtClean="0"/>
              <a:t>29.04.2016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E654918-A207-40FE-8720-6B9E936E2DAC}" type="slidenum">
              <a:rPr lang="de-DE" smtClean="0"/>
              <a:t>‹Nr.›</a:t>
            </a:fld>
            <a:endParaRPr lang="de-DE"/>
          </a:p>
        </p:txBody>
      </p:sp>
    </p:spTree>
    <p:extLst>
      <p:ext uri="{BB962C8B-B14F-4D97-AF65-F5344CB8AC3E}">
        <p14:creationId xmlns:p14="http://schemas.microsoft.com/office/powerpoint/2010/main" val="168427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9E9E1C2-A5B2-4CE4-9107-6D40E0C15D0D}" type="datetimeFigureOut">
              <a:rPr lang="de-DE" smtClean="0"/>
              <a:t>29.04.2016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E654918-A207-40FE-8720-6B9E936E2DAC}" type="slidenum">
              <a:rPr lang="de-DE" smtClean="0"/>
              <a:t>‹Nr.›</a:t>
            </a:fld>
            <a:endParaRPr lang="de-DE"/>
          </a:p>
        </p:txBody>
      </p:sp>
    </p:spTree>
    <p:extLst>
      <p:ext uri="{BB962C8B-B14F-4D97-AF65-F5344CB8AC3E}">
        <p14:creationId xmlns:p14="http://schemas.microsoft.com/office/powerpoint/2010/main" val="2378785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9E9E1C2-A5B2-4CE4-9107-6D40E0C15D0D}" type="datetimeFigureOut">
              <a:rPr lang="de-DE" smtClean="0"/>
              <a:t>29.04.2016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E654918-A207-40FE-8720-6B9E936E2DAC}" type="slidenum">
              <a:rPr lang="de-DE" smtClean="0"/>
              <a:t>‹Nr.›</a:t>
            </a:fld>
            <a:endParaRPr lang="de-DE"/>
          </a:p>
        </p:txBody>
      </p:sp>
    </p:spTree>
    <p:extLst>
      <p:ext uri="{BB962C8B-B14F-4D97-AF65-F5344CB8AC3E}">
        <p14:creationId xmlns:p14="http://schemas.microsoft.com/office/powerpoint/2010/main" val="322046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9E9E1C2-A5B2-4CE4-9107-6D40E0C15D0D}" type="datetimeFigureOut">
              <a:rPr lang="de-DE" smtClean="0"/>
              <a:t>29.04.2016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E654918-A207-40FE-8720-6B9E936E2DAC}" type="slidenum">
              <a:rPr lang="de-DE" smtClean="0"/>
              <a:t>‹Nr.›</a:t>
            </a:fld>
            <a:endParaRPr lang="de-DE"/>
          </a:p>
        </p:txBody>
      </p:sp>
    </p:spTree>
    <p:extLst>
      <p:ext uri="{BB962C8B-B14F-4D97-AF65-F5344CB8AC3E}">
        <p14:creationId xmlns:p14="http://schemas.microsoft.com/office/powerpoint/2010/main" val="2837174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A9E9E1C2-A5B2-4CE4-9107-6D40E0C15D0D}" type="datetimeFigureOut">
              <a:rPr lang="de-DE" smtClean="0"/>
              <a:t>29.04.2016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E654918-A207-40FE-8720-6B9E936E2DAC}" type="slidenum">
              <a:rPr lang="de-DE" smtClean="0"/>
              <a:t>‹Nr.›</a:t>
            </a:fld>
            <a:endParaRPr lang="de-DE"/>
          </a:p>
        </p:txBody>
      </p:sp>
    </p:spTree>
    <p:extLst>
      <p:ext uri="{BB962C8B-B14F-4D97-AF65-F5344CB8AC3E}">
        <p14:creationId xmlns:p14="http://schemas.microsoft.com/office/powerpoint/2010/main" val="1907177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A9E9E1C2-A5B2-4CE4-9107-6D40E0C15D0D}" type="datetimeFigureOut">
              <a:rPr lang="de-DE" smtClean="0"/>
              <a:t>29.04.2016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E654918-A207-40FE-8720-6B9E936E2DAC}" type="slidenum">
              <a:rPr lang="de-DE" smtClean="0"/>
              <a:t>‹Nr.›</a:t>
            </a:fld>
            <a:endParaRPr lang="de-DE"/>
          </a:p>
        </p:txBody>
      </p:sp>
    </p:spTree>
    <p:extLst>
      <p:ext uri="{BB962C8B-B14F-4D97-AF65-F5344CB8AC3E}">
        <p14:creationId xmlns:p14="http://schemas.microsoft.com/office/powerpoint/2010/main" val="1174992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A9E9E1C2-A5B2-4CE4-9107-6D40E0C15D0D}" type="datetimeFigureOut">
              <a:rPr lang="de-DE" smtClean="0"/>
              <a:t>29.04.2016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1E654918-A207-40FE-8720-6B9E936E2DAC}" type="slidenum">
              <a:rPr lang="de-DE" smtClean="0"/>
              <a:t>‹Nr.›</a:t>
            </a:fld>
            <a:endParaRPr lang="de-DE"/>
          </a:p>
        </p:txBody>
      </p:sp>
    </p:spTree>
    <p:extLst>
      <p:ext uri="{BB962C8B-B14F-4D97-AF65-F5344CB8AC3E}">
        <p14:creationId xmlns:p14="http://schemas.microsoft.com/office/powerpoint/2010/main" val="475054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A9E9E1C2-A5B2-4CE4-9107-6D40E0C15D0D}" type="datetimeFigureOut">
              <a:rPr lang="de-DE" smtClean="0"/>
              <a:t>29.04.2016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1E654918-A207-40FE-8720-6B9E936E2DAC}" type="slidenum">
              <a:rPr lang="de-DE" smtClean="0"/>
              <a:t>‹Nr.›</a:t>
            </a:fld>
            <a:endParaRPr lang="de-DE"/>
          </a:p>
        </p:txBody>
      </p:sp>
    </p:spTree>
    <p:extLst>
      <p:ext uri="{BB962C8B-B14F-4D97-AF65-F5344CB8AC3E}">
        <p14:creationId xmlns:p14="http://schemas.microsoft.com/office/powerpoint/2010/main" val="3964843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9E9E1C2-A5B2-4CE4-9107-6D40E0C15D0D}" type="datetimeFigureOut">
              <a:rPr lang="de-DE" smtClean="0"/>
              <a:t>29.04.2016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1E654918-A207-40FE-8720-6B9E936E2DAC}" type="slidenum">
              <a:rPr lang="de-DE" smtClean="0"/>
              <a:t>‹Nr.›</a:t>
            </a:fld>
            <a:endParaRPr lang="de-DE"/>
          </a:p>
        </p:txBody>
      </p:sp>
    </p:spTree>
    <p:extLst>
      <p:ext uri="{BB962C8B-B14F-4D97-AF65-F5344CB8AC3E}">
        <p14:creationId xmlns:p14="http://schemas.microsoft.com/office/powerpoint/2010/main" val="838417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A9E9E1C2-A5B2-4CE4-9107-6D40E0C15D0D}" type="datetimeFigureOut">
              <a:rPr lang="de-DE" smtClean="0"/>
              <a:t>29.04.2016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E654918-A207-40FE-8720-6B9E936E2DAC}" type="slidenum">
              <a:rPr lang="de-DE" smtClean="0"/>
              <a:t>‹Nr.›</a:t>
            </a:fld>
            <a:endParaRPr lang="de-DE"/>
          </a:p>
        </p:txBody>
      </p:sp>
    </p:spTree>
    <p:extLst>
      <p:ext uri="{BB962C8B-B14F-4D97-AF65-F5344CB8AC3E}">
        <p14:creationId xmlns:p14="http://schemas.microsoft.com/office/powerpoint/2010/main" val="422678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A9E9E1C2-A5B2-4CE4-9107-6D40E0C15D0D}" type="datetimeFigureOut">
              <a:rPr lang="de-DE" smtClean="0"/>
              <a:t>29.04.2016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E654918-A207-40FE-8720-6B9E936E2DAC}" type="slidenum">
              <a:rPr lang="de-DE" smtClean="0"/>
              <a:t>‹Nr.›</a:t>
            </a:fld>
            <a:endParaRPr lang="de-DE"/>
          </a:p>
        </p:txBody>
      </p:sp>
    </p:spTree>
    <p:extLst>
      <p:ext uri="{BB962C8B-B14F-4D97-AF65-F5344CB8AC3E}">
        <p14:creationId xmlns:p14="http://schemas.microsoft.com/office/powerpoint/2010/main" val="1796467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E9E1C2-A5B2-4CE4-9107-6D40E0C15D0D}" type="datetimeFigureOut">
              <a:rPr lang="de-DE" smtClean="0"/>
              <a:t>29.04.2016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654918-A207-40FE-8720-6B9E936E2DAC}" type="slidenum">
              <a:rPr lang="de-DE" smtClean="0"/>
              <a:t>‹Nr.›</a:t>
            </a:fld>
            <a:endParaRPr lang="de-DE"/>
          </a:p>
        </p:txBody>
      </p:sp>
    </p:spTree>
    <p:extLst>
      <p:ext uri="{BB962C8B-B14F-4D97-AF65-F5344CB8AC3E}">
        <p14:creationId xmlns:p14="http://schemas.microsoft.com/office/powerpoint/2010/main" val="2466033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r>
              <a:rPr lang="de-DE" sz="4000" dirty="0" smtClean="0"/>
              <a:t>Aktuelle Situation der Arbeit mit Kindern in der Evangelischen Kirche in Hessen und Nassau</a:t>
            </a:r>
            <a:endParaRPr lang="de-DE" sz="4000" dirty="0"/>
          </a:p>
        </p:txBody>
      </p:sp>
      <p:sp>
        <p:nvSpPr>
          <p:cNvPr id="3" name="Untertitel 2"/>
          <p:cNvSpPr>
            <a:spLocks noGrp="1"/>
          </p:cNvSpPr>
          <p:nvPr>
            <p:ph type="subTitle" idx="1"/>
          </p:nvPr>
        </p:nvSpPr>
        <p:spPr>
          <a:xfrm>
            <a:off x="1619672" y="4869160"/>
            <a:ext cx="6400800" cy="1440160"/>
          </a:xfrm>
        </p:spPr>
        <p:txBody>
          <a:bodyPr>
            <a:normAutofit fontScale="25000" lnSpcReduction="20000"/>
          </a:bodyPr>
          <a:lstStyle/>
          <a:p>
            <a:pPr algn="l"/>
            <a:r>
              <a:rPr lang="de-DE" dirty="0"/>
              <a:t>Simone </a:t>
            </a:r>
            <a:r>
              <a:rPr lang="de-DE" dirty="0" smtClean="0"/>
              <a:t>Reinisch</a:t>
            </a:r>
          </a:p>
          <a:p>
            <a:pPr algn="l"/>
            <a:r>
              <a:rPr lang="de-DE" dirty="0" smtClean="0"/>
              <a:t>Stellvertretende </a:t>
            </a:r>
            <a:r>
              <a:rPr lang="de-DE" dirty="0"/>
              <a:t>Leitung</a:t>
            </a:r>
          </a:p>
          <a:p>
            <a:pPr algn="l"/>
            <a:r>
              <a:rPr lang="de-DE" dirty="0"/>
              <a:t>Fach- und Praxisberatung der Propstei Rheinhessen</a:t>
            </a:r>
            <a:br>
              <a:rPr lang="de-DE" dirty="0"/>
            </a:br>
            <a:r>
              <a:rPr lang="de-DE" dirty="0"/>
              <a:t>Arbeit mit Kindern</a:t>
            </a:r>
            <a:br>
              <a:rPr lang="de-DE" dirty="0"/>
            </a:br>
            <a:r>
              <a:rPr lang="de-DE" dirty="0"/>
              <a:t>Ehrenamt</a:t>
            </a:r>
          </a:p>
          <a:p>
            <a:pPr algn="l"/>
            <a:r>
              <a:rPr lang="de-DE" dirty="0"/>
              <a:t>Zentrum Bildung</a:t>
            </a:r>
            <a:br>
              <a:rPr lang="de-DE" dirty="0"/>
            </a:br>
            <a:r>
              <a:rPr lang="de-DE" dirty="0"/>
              <a:t>Fachbereich Kinder und Jugend</a:t>
            </a:r>
            <a:br>
              <a:rPr lang="de-DE" dirty="0"/>
            </a:br>
            <a:r>
              <a:rPr lang="de-DE" dirty="0"/>
              <a:t>Erbacher Straße 17</a:t>
            </a:r>
            <a:br>
              <a:rPr lang="de-DE" dirty="0"/>
            </a:br>
            <a:r>
              <a:rPr lang="de-DE" dirty="0"/>
              <a:t>64287 Darmstadt</a:t>
            </a:r>
          </a:p>
          <a:p>
            <a:pPr algn="l"/>
            <a:r>
              <a:rPr lang="de-DE" dirty="0"/>
              <a:t>Tel.:06151/6690-113</a:t>
            </a:r>
            <a:br>
              <a:rPr lang="de-DE" dirty="0"/>
            </a:br>
            <a:r>
              <a:rPr lang="de-DE" dirty="0"/>
              <a:t>Fax.:06151/6690-119</a:t>
            </a:r>
            <a:br>
              <a:rPr lang="de-DE" dirty="0"/>
            </a:br>
            <a:r>
              <a:rPr lang="de-DE" dirty="0" err="1"/>
              <a:t>E-Mail:simone.reinisch.zb@ekhn-net.de</a:t>
            </a:r>
            <a:r>
              <a:rPr lang="de-DE" dirty="0"/>
              <a:t/>
            </a:r>
            <a:br>
              <a:rPr lang="de-DE" dirty="0"/>
            </a:br>
            <a:r>
              <a:rPr lang="de-DE" dirty="0" err="1"/>
              <a:t>Homepage:www.ev-jugendarbeit-ekhn.de</a:t>
            </a:r>
            <a:endParaRPr lang="de-DE" dirty="0"/>
          </a:p>
          <a:p>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4797152"/>
            <a:ext cx="1827981" cy="1306332"/>
          </a:xfrm>
          <a:prstGeom prst="rect">
            <a:avLst/>
          </a:prstGeom>
        </p:spPr>
      </p:pic>
    </p:spTree>
    <p:extLst>
      <p:ext uri="{BB962C8B-B14F-4D97-AF65-F5344CB8AC3E}">
        <p14:creationId xmlns:p14="http://schemas.microsoft.com/office/powerpoint/2010/main" val="1734190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240312" y="476672"/>
            <a:ext cx="4572000" cy="6186309"/>
          </a:xfrm>
          <a:prstGeom prst="rect">
            <a:avLst/>
          </a:prstGeom>
        </p:spPr>
        <p:txBody>
          <a:bodyPr>
            <a:spAutoFit/>
          </a:bodyPr>
          <a:lstStyle/>
          <a:p>
            <a:r>
              <a:rPr lang="de-DE" sz="2200" b="1" dirty="0"/>
              <a:t>Ziele für die Arbeit mit Kindern</a:t>
            </a:r>
            <a:endParaRPr lang="de-DE" sz="2200" dirty="0"/>
          </a:p>
          <a:p>
            <a:r>
              <a:rPr lang="de-DE" sz="2200" dirty="0"/>
              <a:t> </a:t>
            </a:r>
          </a:p>
          <a:p>
            <a:r>
              <a:rPr lang="de-DE" sz="2200" dirty="0"/>
              <a:t>Der Kinder- und Jugendausschuss hat sich für das Jahr </a:t>
            </a:r>
            <a:r>
              <a:rPr lang="de-DE" sz="2200" dirty="0" smtClean="0"/>
              <a:t>……. folgende </a:t>
            </a:r>
            <a:r>
              <a:rPr lang="de-DE" sz="2200" dirty="0"/>
              <a:t>Ziele gesetzt:</a:t>
            </a:r>
          </a:p>
          <a:p>
            <a:r>
              <a:rPr lang="de-DE" sz="2200" dirty="0"/>
              <a:t> </a:t>
            </a:r>
          </a:p>
          <a:p>
            <a:pPr marL="342900" lvl="0" indent="-342900">
              <a:buFont typeface="Arial" panose="020B0604020202020204" pitchFamily="34" charset="0"/>
              <a:buChar char="•"/>
            </a:pPr>
            <a:r>
              <a:rPr lang="de-DE" sz="2200" dirty="0"/>
              <a:t>Die vorliegende Konzeption durchzuführen, zu überprüfen und bei Bedarf zu überarbeiten.</a:t>
            </a:r>
          </a:p>
          <a:p>
            <a:pPr marL="342900" lvl="0" indent="-342900">
              <a:buFont typeface="Arial" panose="020B0604020202020204" pitchFamily="34" charset="0"/>
              <a:buChar char="•"/>
            </a:pPr>
            <a:r>
              <a:rPr lang="de-DE" sz="2200" dirty="0"/>
              <a:t>Vorbereitung, Durchführung und Auswertung eines „Kinder-Kirche-Aktion-Spaß-Projekt-Fest-Tages“, in dem ein Familiengottesdienst mit viel Musik integriert ist.</a:t>
            </a:r>
          </a:p>
          <a:p>
            <a:pPr marL="342900" lvl="0" indent="-342900">
              <a:buFont typeface="Arial" panose="020B0604020202020204" pitchFamily="34" charset="0"/>
              <a:buChar char="•"/>
            </a:pPr>
            <a:r>
              <a:rPr lang="de-DE" sz="2200" dirty="0"/>
              <a:t>Für diese Aktion soll zielgerichtet und intensiv geworben werden. </a:t>
            </a:r>
            <a:r>
              <a:rPr lang="en-GB" sz="2200" dirty="0"/>
              <a:t>(Public relation, Sponsoring, Fundraising und </a:t>
            </a:r>
            <a:r>
              <a:rPr lang="en-GB" sz="2200" dirty="0" err="1"/>
              <a:t>Lobbyarbeit</a:t>
            </a:r>
            <a:r>
              <a:rPr lang="en-GB" sz="2200" dirty="0" smtClean="0"/>
              <a:t>).</a:t>
            </a:r>
            <a:endParaRPr lang="de-DE" sz="2200" dirty="0"/>
          </a:p>
        </p:txBody>
      </p:sp>
    </p:spTree>
    <p:extLst>
      <p:ext uri="{BB962C8B-B14F-4D97-AF65-F5344CB8AC3E}">
        <p14:creationId xmlns:p14="http://schemas.microsoft.com/office/powerpoint/2010/main" val="34323291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286000" y="404664"/>
            <a:ext cx="4572000" cy="6001643"/>
          </a:xfrm>
          <a:prstGeom prst="rect">
            <a:avLst/>
          </a:prstGeom>
        </p:spPr>
        <p:txBody>
          <a:bodyPr>
            <a:spAutoFit/>
          </a:bodyPr>
          <a:lstStyle/>
          <a:p>
            <a:r>
              <a:rPr lang="de-DE" sz="1200" b="1" dirty="0"/>
              <a:t>Lebens- und Erfahrungswelten von Kindern in </a:t>
            </a:r>
            <a:r>
              <a:rPr lang="de-DE" sz="1200" b="1" dirty="0" smtClean="0"/>
              <a:t>…………..</a:t>
            </a:r>
            <a:r>
              <a:rPr lang="de-DE" sz="1200" b="1" dirty="0"/>
              <a:t> </a:t>
            </a:r>
            <a:endParaRPr lang="de-DE" sz="1200" dirty="0"/>
          </a:p>
          <a:p>
            <a:r>
              <a:rPr lang="de-DE" sz="1200" dirty="0"/>
              <a:t>Der Kinder- und Jugendausschuss hat an den Lebensentwürfen und –</a:t>
            </a:r>
            <a:r>
              <a:rPr lang="de-DE" sz="1200" dirty="0" err="1"/>
              <a:t>situationen</a:t>
            </a:r>
            <a:r>
              <a:rPr lang="de-DE" sz="1200" dirty="0"/>
              <a:t> von Kindern in </a:t>
            </a:r>
            <a:r>
              <a:rPr lang="de-DE" sz="1200" dirty="0" smtClean="0"/>
              <a:t>……… angesetzt</a:t>
            </a:r>
            <a:r>
              <a:rPr lang="de-DE" sz="1200" dirty="0"/>
              <a:t>. Die „Forschung“ beinhaltete die Erfassung von Cliquen, Szenen und Milieus, auch außerhalb der bisherigen kirchlichen Adressatengruppen. </a:t>
            </a:r>
          </a:p>
          <a:p>
            <a:r>
              <a:rPr lang="de-DE" sz="1200" dirty="0"/>
              <a:t> </a:t>
            </a:r>
            <a:endParaRPr lang="de-DE" sz="1200" u="sng" dirty="0"/>
          </a:p>
          <a:p>
            <a:r>
              <a:rPr lang="de-DE" sz="1200" u="sng" dirty="0"/>
              <a:t>Auflistung der Cliquen, Szenen, Milieus und Angebote für die Kinder </a:t>
            </a:r>
            <a:r>
              <a:rPr lang="de-DE" sz="1200" u="sng" dirty="0" smtClean="0"/>
              <a:t>in…:</a:t>
            </a:r>
            <a:endParaRPr lang="de-DE" sz="1200" u="sng" dirty="0"/>
          </a:p>
          <a:p>
            <a:pPr lvl="0"/>
            <a:r>
              <a:rPr lang="de-DE" sz="1200" dirty="0"/>
              <a:t>spezielle Kurse für Kinder (Kreml) (ab 1 Jahr), </a:t>
            </a:r>
          </a:p>
          <a:p>
            <a:pPr lvl="0"/>
            <a:r>
              <a:rPr lang="de-DE" sz="1200" dirty="0"/>
              <a:t>Krabbelgruppen (auch umliegende Ortschaften) (0 – 3 Jahre), </a:t>
            </a:r>
          </a:p>
          <a:p>
            <a:pPr lvl="0"/>
            <a:r>
              <a:rPr lang="de-DE" sz="1200" dirty="0"/>
              <a:t>Platz vor der Feuerwehr: Inliner (Jugendliche) Fahrrad (Eltern mit kleinen Kindern), </a:t>
            </a:r>
          </a:p>
          <a:p>
            <a:pPr lvl="0"/>
            <a:r>
              <a:rPr lang="de-DE" sz="1200" dirty="0"/>
              <a:t>Kindergarten Pusteblume, Kindertagesstätte  </a:t>
            </a:r>
          </a:p>
          <a:p>
            <a:pPr lvl="0"/>
            <a:r>
              <a:rPr lang="de-DE" sz="1200" dirty="0"/>
              <a:t>Heideberg: Name des Sportplatzes,</a:t>
            </a:r>
          </a:p>
          <a:p>
            <a:pPr lvl="0"/>
            <a:r>
              <a:rPr lang="de-DE" sz="1200" dirty="0"/>
              <a:t>Dorfgemeinschaftshaus (5 – 12 Jahre), </a:t>
            </a:r>
          </a:p>
          <a:p>
            <a:pPr lvl="0"/>
            <a:r>
              <a:rPr lang="de-DE" sz="1200" dirty="0"/>
              <a:t>DRK (ab 6 Jahre), </a:t>
            </a:r>
          </a:p>
          <a:p>
            <a:pPr lvl="0"/>
            <a:r>
              <a:rPr lang="de-DE" sz="1200" dirty="0"/>
              <a:t>Straße (6 – 10 Jahre), </a:t>
            </a:r>
          </a:p>
          <a:p>
            <a:pPr lvl="0"/>
            <a:r>
              <a:rPr lang="de-DE" sz="1200" dirty="0"/>
              <a:t>Schule (6 – 10 Jahre/10 – 16 Jahre), </a:t>
            </a:r>
          </a:p>
          <a:p>
            <a:pPr lvl="0"/>
            <a:r>
              <a:rPr lang="de-DE" sz="1200" dirty="0"/>
              <a:t>Ev. Gemeindehaus (1 – 14 Jahre), </a:t>
            </a:r>
          </a:p>
          <a:p>
            <a:pPr lvl="0"/>
            <a:r>
              <a:rPr lang="de-DE" sz="1200" dirty="0"/>
              <a:t>Stollen (6 – 16 Jahre), </a:t>
            </a:r>
          </a:p>
          <a:p>
            <a:pPr lvl="0"/>
            <a:r>
              <a:rPr lang="de-DE" sz="1200" dirty="0" err="1"/>
              <a:t>Hohlenfelsbach</a:t>
            </a:r>
            <a:r>
              <a:rPr lang="de-DE" sz="1200" dirty="0"/>
              <a:t> (7 – 10 Jahre), </a:t>
            </a:r>
          </a:p>
          <a:p>
            <a:pPr lvl="0"/>
            <a:r>
              <a:rPr lang="de-DE" sz="1200" dirty="0" err="1"/>
              <a:t>Redi</a:t>
            </a:r>
            <a:r>
              <a:rPr lang="de-DE" sz="1200" dirty="0"/>
              <a:t> Parkplatz (8 – 24 Jahre), </a:t>
            </a:r>
          </a:p>
          <a:p>
            <a:pPr lvl="0"/>
            <a:r>
              <a:rPr lang="de-DE" sz="1200" dirty="0"/>
              <a:t>Feuerwehrgerätehaus (12 – 16 Jahre), </a:t>
            </a:r>
          </a:p>
          <a:p>
            <a:pPr lvl="0"/>
            <a:r>
              <a:rPr lang="de-DE" sz="1200" dirty="0"/>
              <a:t>Bushaltestelle (13 – 16 Jahren). </a:t>
            </a:r>
          </a:p>
          <a:p>
            <a:pPr lvl="0"/>
            <a:r>
              <a:rPr lang="de-DE" sz="1200" dirty="0"/>
              <a:t>Jugendhaus (13 – 16 Jahre), </a:t>
            </a:r>
          </a:p>
          <a:p>
            <a:pPr lvl="0"/>
            <a:r>
              <a:rPr lang="de-DE" sz="1200" dirty="0"/>
              <a:t>Marktburschen (ca. 17 Jahre), </a:t>
            </a:r>
          </a:p>
          <a:p>
            <a:pPr lvl="0"/>
            <a:r>
              <a:rPr lang="de-DE" sz="1200" dirty="0"/>
              <a:t>Fahrrad, </a:t>
            </a:r>
          </a:p>
          <a:p>
            <a:pPr lvl="0"/>
            <a:r>
              <a:rPr lang="de-DE" sz="1200" dirty="0"/>
              <a:t>Roller, </a:t>
            </a:r>
          </a:p>
          <a:p>
            <a:pPr lvl="0"/>
            <a:r>
              <a:rPr lang="de-DE" sz="1200" dirty="0"/>
              <a:t>Ort: </a:t>
            </a:r>
            <a:r>
              <a:rPr lang="de-DE" sz="1200" dirty="0" err="1"/>
              <a:t>Linter</a:t>
            </a:r>
            <a:r>
              <a:rPr lang="de-DE" sz="1200" dirty="0"/>
              <a:t>/Diez Schwimmunterricht, </a:t>
            </a:r>
          </a:p>
          <a:p>
            <a:pPr lvl="0"/>
            <a:r>
              <a:rPr lang="de-DE" sz="1200" dirty="0"/>
              <a:t>Tanzendes Paar – Jugendliche, </a:t>
            </a:r>
          </a:p>
          <a:p>
            <a:pPr lvl="0"/>
            <a:r>
              <a:rPr lang="de-DE" sz="1200" dirty="0"/>
              <a:t>freier Platz, </a:t>
            </a:r>
          </a:p>
          <a:p>
            <a:pPr lvl="0"/>
            <a:r>
              <a:rPr lang="de-DE" sz="1200" dirty="0"/>
              <a:t>Spielplatz/Märchenwald, </a:t>
            </a:r>
          </a:p>
        </p:txBody>
      </p:sp>
    </p:spTree>
    <p:extLst>
      <p:ext uri="{BB962C8B-B14F-4D97-AF65-F5344CB8AC3E}">
        <p14:creationId xmlns:p14="http://schemas.microsoft.com/office/powerpoint/2010/main" val="3544299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411760" y="476672"/>
            <a:ext cx="4572000" cy="5632311"/>
          </a:xfrm>
          <a:prstGeom prst="rect">
            <a:avLst/>
          </a:prstGeom>
        </p:spPr>
        <p:txBody>
          <a:bodyPr>
            <a:spAutoFit/>
          </a:bodyPr>
          <a:lstStyle/>
          <a:p>
            <a:pPr marL="171450" lvl="0" indent="-171450">
              <a:buFont typeface="Arial" panose="020B0604020202020204" pitchFamily="34" charset="0"/>
              <a:buChar char="•"/>
            </a:pPr>
            <a:r>
              <a:rPr lang="de-DE" sz="1200" dirty="0"/>
              <a:t>Musikkurse, Musikschule, private Musiklehrer, Musikvereine,</a:t>
            </a:r>
          </a:p>
          <a:p>
            <a:pPr marL="171450" lvl="0" indent="-171450">
              <a:buFont typeface="Arial" panose="020B0604020202020204" pitchFamily="34" charset="0"/>
              <a:buChar char="•"/>
            </a:pPr>
            <a:r>
              <a:rPr lang="de-DE" sz="1200" dirty="0"/>
              <a:t>Kulturelle Angebote, </a:t>
            </a:r>
          </a:p>
          <a:p>
            <a:pPr marL="171450" lvl="0" indent="-171450">
              <a:buFont typeface="Arial" panose="020B0604020202020204" pitchFamily="34" charset="0"/>
              <a:buChar char="•"/>
            </a:pPr>
            <a:r>
              <a:rPr lang="de-DE" sz="1200" dirty="0"/>
              <a:t>Kino </a:t>
            </a:r>
            <a:r>
              <a:rPr lang="de-DE" sz="1200" dirty="0" smtClean="0"/>
              <a:t>(in der nächsten Stadt), </a:t>
            </a:r>
            <a:endParaRPr lang="de-DE" sz="1200" dirty="0"/>
          </a:p>
          <a:p>
            <a:pPr marL="171450" lvl="0" indent="-171450">
              <a:buFont typeface="Arial" panose="020B0604020202020204" pitchFamily="34" charset="0"/>
              <a:buChar char="•"/>
            </a:pPr>
            <a:r>
              <a:rPr lang="de-DE" sz="1200" dirty="0"/>
              <a:t>Pfarrgarten, </a:t>
            </a:r>
          </a:p>
          <a:p>
            <a:pPr marL="171450" lvl="0" indent="-171450">
              <a:buFont typeface="Arial" panose="020B0604020202020204" pitchFamily="34" charset="0"/>
              <a:buChar char="•"/>
            </a:pPr>
            <a:r>
              <a:rPr lang="de-DE" sz="1200" dirty="0"/>
              <a:t>Eisgeschäft (alle Altersgruppen), </a:t>
            </a:r>
          </a:p>
          <a:p>
            <a:pPr marL="171450" lvl="0" indent="-171450">
              <a:buFont typeface="Arial" panose="020B0604020202020204" pitchFamily="34" charset="0"/>
              <a:buChar char="•"/>
            </a:pPr>
            <a:r>
              <a:rPr lang="de-DE" sz="1200" dirty="0"/>
              <a:t>Turnverein, Turn- und Sportverein:</a:t>
            </a:r>
          </a:p>
          <a:p>
            <a:pPr marL="171450" lvl="0" indent="-171450">
              <a:buFont typeface="Arial" panose="020B0604020202020204" pitchFamily="34" charset="0"/>
              <a:buChar char="•"/>
            </a:pPr>
            <a:r>
              <a:rPr lang="de-DE" sz="1200" dirty="0"/>
              <a:t>Kinderturnen (ab 1 Jahr)</a:t>
            </a:r>
          </a:p>
          <a:p>
            <a:pPr marL="171450" lvl="0" indent="-171450">
              <a:buFont typeface="Arial" panose="020B0604020202020204" pitchFamily="34" charset="0"/>
              <a:buChar char="•"/>
            </a:pPr>
            <a:r>
              <a:rPr lang="de-DE" sz="1200" dirty="0"/>
              <a:t>Fußball </a:t>
            </a:r>
          </a:p>
          <a:p>
            <a:pPr marL="171450" lvl="0" indent="-171450">
              <a:buFont typeface="Arial" panose="020B0604020202020204" pitchFamily="34" charset="0"/>
              <a:buChar char="•"/>
            </a:pPr>
            <a:r>
              <a:rPr lang="de-DE" sz="1200" dirty="0"/>
              <a:t>Turnen</a:t>
            </a:r>
          </a:p>
          <a:p>
            <a:pPr marL="171450" lvl="0" indent="-171450">
              <a:buFont typeface="Arial" panose="020B0604020202020204" pitchFamily="34" charset="0"/>
              <a:buChar char="•"/>
            </a:pPr>
            <a:r>
              <a:rPr lang="de-DE" sz="1200" dirty="0"/>
              <a:t>Tanzen</a:t>
            </a:r>
          </a:p>
          <a:p>
            <a:pPr marL="171450" lvl="0" indent="-171450">
              <a:buFont typeface="Arial" panose="020B0604020202020204" pitchFamily="34" charset="0"/>
              <a:buChar char="•"/>
            </a:pPr>
            <a:r>
              <a:rPr lang="de-DE" sz="1200" dirty="0"/>
              <a:t>Heidelberg = Sportplatz</a:t>
            </a:r>
          </a:p>
          <a:p>
            <a:pPr marL="171450" lvl="0" indent="-171450">
              <a:buFont typeface="Arial" panose="020B0604020202020204" pitchFamily="34" charset="0"/>
              <a:buChar char="•"/>
            </a:pPr>
            <a:r>
              <a:rPr lang="de-DE" sz="1200" dirty="0"/>
              <a:t>Turnhalle</a:t>
            </a:r>
          </a:p>
          <a:p>
            <a:pPr marL="171450" lvl="0" indent="-171450">
              <a:buFont typeface="Arial" panose="020B0604020202020204" pitchFamily="34" charset="0"/>
              <a:buChar char="•"/>
            </a:pPr>
            <a:r>
              <a:rPr lang="de-DE" sz="1200" dirty="0"/>
              <a:t>Kletter- und Schießverein</a:t>
            </a:r>
          </a:p>
          <a:p>
            <a:pPr marL="171450" lvl="0" indent="-171450">
              <a:buFont typeface="Arial" panose="020B0604020202020204" pitchFamily="34" charset="0"/>
              <a:buChar char="•"/>
            </a:pPr>
            <a:r>
              <a:rPr lang="de-DE" sz="1200" dirty="0"/>
              <a:t>Ballett, </a:t>
            </a:r>
          </a:p>
          <a:p>
            <a:pPr marL="171450" lvl="0" indent="-171450">
              <a:buFont typeface="Arial" panose="020B0604020202020204" pitchFamily="34" charset="0"/>
              <a:buChar char="•"/>
            </a:pPr>
            <a:r>
              <a:rPr lang="de-DE" sz="1200" dirty="0"/>
              <a:t>Judo, </a:t>
            </a:r>
          </a:p>
          <a:p>
            <a:pPr marL="171450" lvl="0" indent="-171450">
              <a:buFont typeface="Arial" panose="020B0604020202020204" pitchFamily="34" charset="0"/>
              <a:buChar char="•"/>
            </a:pPr>
            <a:r>
              <a:rPr lang="de-DE" sz="1200" dirty="0"/>
              <a:t>Karate, </a:t>
            </a:r>
          </a:p>
          <a:p>
            <a:pPr marL="171450" lvl="0" indent="-171450">
              <a:buFont typeface="Arial" panose="020B0604020202020204" pitchFamily="34" charset="0"/>
              <a:buChar char="•"/>
            </a:pPr>
            <a:r>
              <a:rPr lang="de-DE" sz="1200" dirty="0"/>
              <a:t>Jugendfeuerwehr, </a:t>
            </a:r>
          </a:p>
          <a:p>
            <a:pPr marL="171450" lvl="0" indent="-171450">
              <a:buFont typeface="Arial" panose="020B0604020202020204" pitchFamily="34" charset="0"/>
              <a:buChar char="•"/>
            </a:pPr>
            <a:r>
              <a:rPr lang="de-DE" sz="1200" dirty="0"/>
              <a:t>Schulhöfe (Grundschule/Regionalschule)</a:t>
            </a:r>
          </a:p>
          <a:p>
            <a:r>
              <a:rPr lang="de-DE" sz="1200" dirty="0"/>
              <a:t> </a:t>
            </a:r>
          </a:p>
          <a:p>
            <a:r>
              <a:rPr lang="de-DE" sz="1200" dirty="0"/>
              <a:t>In </a:t>
            </a:r>
            <a:r>
              <a:rPr lang="de-DE" sz="1200" dirty="0" smtClean="0"/>
              <a:t>……… leben </a:t>
            </a:r>
            <a:r>
              <a:rPr lang="de-DE" sz="1200" dirty="0"/>
              <a:t>3.300 Menschen, 2.000 davon sind evangelisch, es gibt ca. 40 Taufen pro Jahr. </a:t>
            </a:r>
          </a:p>
          <a:p>
            <a:r>
              <a:rPr lang="de-DE" sz="1200" dirty="0"/>
              <a:t>Die Dorfstruktur ist gemischt, es gibt nur noch fünf Landwirte mit abnehmender Tendenz.</a:t>
            </a:r>
          </a:p>
          <a:p>
            <a:r>
              <a:rPr lang="de-DE" sz="1200" dirty="0"/>
              <a:t>Es gibt zwei ältere Neubaugebiete. „Hinter der Burg“ dort gibt es weniger Kinder. Im Neubaugebiet </a:t>
            </a:r>
            <a:r>
              <a:rPr lang="de-DE" sz="1200" dirty="0" smtClean="0"/>
              <a:t>………gibt </a:t>
            </a:r>
            <a:r>
              <a:rPr lang="de-DE" sz="1200" dirty="0"/>
              <a:t>es Kinder, aber auch im alten Dorfkern wohnen Kinder. Zwei Neubaugebiete („Auf dem Kolben“, „Amselweg“) sind erschlossen. Es ist davon auszugehen, dass viele junge Familien mit Kindern zuziehen. Die Kinder sind relativ homogen auf den Ort verteilt. Die Familien sind in der Regel 2-Kind-Familien.</a:t>
            </a:r>
          </a:p>
        </p:txBody>
      </p:sp>
    </p:spTree>
    <p:extLst>
      <p:ext uri="{BB962C8B-B14F-4D97-AF65-F5344CB8AC3E}">
        <p14:creationId xmlns:p14="http://schemas.microsoft.com/office/powerpoint/2010/main" val="2334995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411760" y="260648"/>
            <a:ext cx="4572000" cy="6001643"/>
          </a:xfrm>
          <a:prstGeom prst="rect">
            <a:avLst/>
          </a:prstGeom>
        </p:spPr>
        <p:txBody>
          <a:bodyPr>
            <a:spAutoFit/>
          </a:bodyPr>
          <a:lstStyle/>
          <a:p>
            <a:r>
              <a:rPr lang="de-DE" sz="1200" b="1" dirty="0"/>
              <a:t>Ressourcen</a:t>
            </a:r>
            <a:endParaRPr lang="de-DE" sz="1200" dirty="0"/>
          </a:p>
          <a:p>
            <a:r>
              <a:rPr lang="de-DE" sz="1200" b="1" dirty="0"/>
              <a:t> </a:t>
            </a:r>
            <a:endParaRPr lang="de-DE" sz="1200" dirty="0"/>
          </a:p>
          <a:p>
            <a:r>
              <a:rPr lang="de-DE" sz="1200" b="1" dirty="0"/>
              <a:t>Der Kinder und Jugendausschuss sieht in seinem Kreis folgende </a:t>
            </a:r>
            <a:r>
              <a:rPr lang="de-DE" sz="1200" b="1" i="1" dirty="0"/>
              <a:t>Qualifikationen und Kompetenzen :</a:t>
            </a:r>
            <a:endParaRPr lang="de-DE" sz="1200" b="1" dirty="0"/>
          </a:p>
          <a:p>
            <a:pPr marL="171450" lvl="0" indent="-171450">
              <a:buFont typeface="Arial" panose="020B0604020202020204" pitchFamily="34" charset="0"/>
              <a:buChar char="•"/>
            </a:pPr>
            <a:r>
              <a:rPr lang="de-DE" sz="1200" dirty="0"/>
              <a:t>Guten Kontakt zu den zu betreuenden Kindern haben</a:t>
            </a:r>
          </a:p>
          <a:p>
            <a:pPr marL="171450" lvl="0" indent="-171450">
              <a:buFont typeface="Arial" panose="020B0604020202020204" pitchFamily="34" charset="0"/>
              <a:buChar char="•"/>
            </a:pPr>
            <a:r>
              <a:rPr lang="de-DE" sz="1200" dirty="0"/>
              <a:t>Verständnis für Kinder haben</a:t>
            </a:r>
          </a:p>
          <a:p>
            <a:pPr marL="171450" lvl="0" indent="-171450">
              <a:buFont typeface="Arial" panose="020B0604020202020204" pitchFamily="34" charset="0"/>
              <a:buChar char="•"/>
            </a:pPr>
            <a:r>
              <a:rPr lang="de-DE" sz="1200" dirty="0"/>
              <a:t>Einstudieren </a:t>
            </a:r>
          </a:p>
          <a:p>
            <a:pPr marL="171450" lvl="0" indent="-171450">
              <a:buFont typeface="Arial" panose="020B0604020202020204" pitchFamily="34" charset="0"/>
              <a:buChar char="•"/>
            </a:pPr>
            <a:r>
              <a:rPr lang="de-DE" sz="1200" dirty="0"/>
              <a:t>Abenteuer erlebbar machen</a:t>
            </a:r>
          </a:p>
          <a:p>
            <a:pPr marL="171450" lvl="0" indent="-171450">
              <a:buFont typeface="Arial" panose="020B0604020202020204" pitchFamily="34" charset="0"/>
              <a:buChar char="•"/>
            </a:pPr>
            <a:r>
              <a:rPr lang="de-DE" sz="1200" dirty="0"/>
              <a:t>Singen und musizieren</a:t>
            </a:r>
          </a:p>
          <a:p>
            <a:pPr marL="171450" lvl="0" indent="-171450">
              <a:buFont typeface="Arial" panose="020B0604020202020204" pitchFamily="34" charset="0"/>
              <a:buChar char="•"/>
            </a:pPr>
            <a:r>
              <a:rPr lang="de-DE" sz="1200" dirty="0"/>
              <a:t>Erzählen </a:t>
            </a:r>
          </a:p>
          <a:p>
            <a:pPr marL="171450" lvl="0" indent="-171450">
              <a:buFont typeface="Arial" panose="020B0604020202020204" pitchFamily="34" charset="0"/>
              <a:buChar char="•"/>
            </a:pPr>
            <a:r>
              <a:rPr lang="de-DE" sz="1200" dirty="0"/>
              <a:t>Kooperieren </a:t>
            </a:r>
          </a:p>
          <a:p>
            <a:pPr marL="171450" lvl="0" indent="-171450">
              <a:buFont typeface="Arial" panose="020B0604020202020204" pitchFamily="34" charset="0"/>
              <a:buChar char="•"/>
            </a:pPr>
            <a:r>
              <a:rPr lang="de-DE" sz="1200" dirty="0"/>
              <a:t>Spielen/Theater spielen</a:t>
            </a:r>
          </a:p>
          <a:p>
            <a:pPr marL="171450" lvl="0" indent="-171450">
              <a:buFont typeface="Arial" panose="020B0604020202020204" pitchFamily="34" charset="0"/>
              <a:buChar char="•"/>
            </a:pPr>
            <a:r>
              <a:rPr lang="de-DE" sz="1200" dirty="0"/>
              <a:t>Basketball spielen</a:t>
            </a:r>
          </a:p>
          <a:p>
            <a:pPr marL="171450" lvl="0" indent="-171450">
              <a:buFont typeface="Arial" panose="020B0604020202020204" pitchFamily="34" charset="0"/>
              <a:buChar char="•"/>
            </a:pPr>
            <a:r>
              <a:rPr lang="de-DE" sz="1200" dirty="0"/>
              <a:t>Tanzen</a:t>
            </a:r>
          </a:p>
          <a:p>
            <a:pPr marL="171450" lvl="0" indent="-171450">
              <a:buFont typeface="Arial" panose="020B0604020202020204" pitchFamily="34" charset="0"/>
              <a:buChar char="•"/>
            </a:pPr>
            <a:r>
              <a:rPr lang="de-DE" sz="1200" dirty="0"/>
              <a:t>Probleme lösen </a:t>
            </a:r>
          </a:p>
          <a:p>
            <a:pPr marL="171450" lvl="0" indent="-171450">
              <a:buFont typeface="Arial" panose="020B0604020202020204" pitchFamily="34" charset="0"/>
              <a:buChar char="•"/>
            </a:pPr>
            <a:r>
              <a:rPr lang="de-DE" sz="1200" dirty="0"/>
              <a:t>Zuhören </a:t>
            </a:r>
          </a:p>
          <a:p>
            <a:pPr marL="171450" lvl="0" indent="-171450">
              <a:buFont typeface="Arial" panose="020B0604020202020204" pitchFamily="34" charset="0"/>
              <a:buChar char="•"/>
            </a:pPr>
            <a:r>
              <a:rPr lang="de-DE" sz="1200" dirty="0"/>
              <a:t>Organisieren </a:t>
            </a:r>
          </a:p>
          <a:p>
            <a:pPr marL="171450" lvl="0" indent="-171450">
              <a:buFont typeface="Arial" panose="020B0604020202020204" pitchFamily="34" charset="0"/>
              <a:buChar char="•"/>
            </a:pPr>
            <a:r>
              <a:rPr lang="de-DE" sz="1200" dirty="0"/>
              <a:t>Ideen spinnen </a:t>
            </a:r>
          </a:p>
          <a:p>
            <a:r>
              <a:rPr lang="de-DE" sz="1200" dirty="0"/>
              <a:t> </a:t>
            </a:r>
          </a:p>
          <a:p>
            <a:r>
              <a:rPr lang="de-DE" sz="1200" b="1" dirty="0"/>
              <a:t>Neben den ehrenamtlich und hauptberuflichen </a:t>
            </a:r>
            <a:r>
              <a:rPr lang="de-DE" sz="1200" b="1" dirty="0" err="1"/>
              <a:t>MitarbeiterInnen</a:t>
            </a:r>
            <a:r>
              <a:rPr lang="de-DE" sz="1200" b="1" dirty="0"/>
              <a:t> des Jugendausschusses können folgende </a:t>
            </a:r>
            <a:r>
              <a:rPr lang="de-DE" sz="1200" b="1" i="1" dirty="0"/>
              <a:t>personelle Ressourcen</a:t>
            </a:r>
            <a:r>
              <a:rPr lang="de-DE" sz="1200" b="1" dirty="0"/>
              <a:t> mit einbezogen werden:</a:t>
            </a:r>
          </a:p>
          <a:p>
            <a:pPr lvl="0"/>
            <a:r>
              <a:rPr lang="de-DE" sz="1200" dirty="0"/>
              <a:t>Jugendliche </a:t>
            </a:r>
          </a:p>
          <a:p>
            <a:pPr lvl="0"/>
            <a:r>
              <a:rPr lang="de-DE" sz="1200" dirty="0"/>
              <a:t>Dekanatsjugendreferent</a:t>
            </a:r>
          </a:p>
          <a:p>
            <a:pPr lvl="0"/>
            <a:r>
              <a:rPr lang="de-DE" sz="1200" dirty="0" err="1"/>
              <a:t>MitarbeiterInnen</a:t>
            </a:r>
            <a:r>
              <a:rPr lang="de-DE" sz="1200" dirty="0"/>
              <a:t> im Kindergarten und Kindertagesstätten </a:t>
            </a:r>
          </a:p>
          <a:p>
            <a:pPr lvl="0"/>
            <a:r>
              <a:rPr lang="de-DE" sz="1200" dirty="0"/>
              <a:t>Elterninitiative </a:t>
            </a:r>
          </a:p>
          <a:p>
            <a:pPr lvl="0"/>
            <a:r>
              <a:rPr lang="de-DE" sz="1200" dirty="0" err="1"/>
              <a:t>KindergottesdienstmitarbeiterInnen</a:t>
            </a:r>
            <a:r>
              <a:rPr lang="de-DE" sz="1200" dirty="0"/>
              <a:t> </a:t>
            </a:r>
          </a:p>
          <a:p>
            <a:pPr lvl="0"/>
            <a:r>
              <a:rPr lang="de-DE" sz="1200" dirty="0"/>
              <a:t>Jugendverbände (RK, Feuerwehr, Sport) </a:t>
            </a:r>
          </a:p>
          <a:p>
            <a:pPr lvl="0"/>
            <a:r>
              <a:rPr lang="de-DE" sz="1200" dirty="0"/>
              <a:t>Pfarrer </a:t>
            </a:r>
          </a:p>
          <a:p>
            <a:pPr lvl="0"/>
            <a:r>
              <a:rPr lang="de-DE" sz="1200" dirty="0"/>
              <a:t>Mitglieder des Kirchenvorstandes </a:t>
            </a:r>
          </a:p>
          <a:p>
            <a:pPr lvl="0"/>
            <a:r>
              <a:rPr lang="de-DE" sz="1200" dirty="0"/>
              <a:t>Mütter/Väter mit Kleinkindern ab 1 Jahr und Geschwister </a:t>
            </a:r>
          </a:p>
          <a:p>
            <a:pPr lvl="0"/>
            <a:r>
              <a:rPr lang="de-DE" sz="1200" dirty="0"/>
              <a:t>Jugendhausmitarbeiterin  </a:t>
            </a:r>
          </a:p>
        </p:txBody>
      </p:sp>
    </p:spTree>
    <p:extLst>
      <p:ext uri="{BB962C8B-B14F-4D97-AF65-F5344CB8AC3E}">
        <p14:creationId xmlns:p14="http://schemas.microsoft.com/office/powerpoint/2010/main" val="1637495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286000" y="332656"/>
            <a:ext cx="4572000" cy="5893921"/>
          </a:xfrm>
          <a:prstGeom prst="rect">
            <a:avLst/>
          </a:prstGeom>
        </p:spPr>
        <p:txBody>
          <a:bodyPr>
            <a:spAutoFit/>
          </a:bodyPr>
          <a:lstStyle/>
          <a:p>
            <a:r>
              <a:rPr lang="de-DE" sz="1300" b="1" dirty="0"/>
              <a:t>Der Kinder- und Jugendausschuss sieht folgende Quellen, die ein Projekt </a:t>
            </a:r>
            <a:r>
              <a:rPr lang="de-DE" sz="1300" b="1" i="1" dirty="0"/>
              <a:t>finanziell</a:t>
            </a:r>
            <a:r>
              <a:rPr lang="de-DE" sz="1300" b="1" dirty="0"/>
              <a:t> ermöglichen können:</a:t>
            </a:r>
          </a:p>
          <a:p>
            <a:pPr marL="171450" lvl="0" indent="-171450">
              <a:buFont typeface="Arial" panose="020B0604020202020204" pitchFamily="34" charset="0"/>
              <a:buChar char="•"/>
            </a:pPr>
            <a:r>
              <a:rPr lang="de-DE" sz="1300" dirty="0"/>
              <a:t>Spenden </a:t>
            </a:r>
          </a:p>
          <a:p>
            <a:pPr marL="171450" lvl="0" indent="-171450">
              <a:buFont typeface="Arial" panose="020B0604020202020204" pitchFamily="34" charset="0"/>
              <a:buChar char="•"/>
            </a:pPr>
            <a:r>
              <a:rPr lang="de-DE" sz="1300" dirty="0"/>
              <a:t>Haushalt  der Kirchengemeinde</a:t>
            </a:r>
          </a:p>
          <a:p>
            <a:pPr marL="171450" lvl="0" indent="-171450">
              <a:buFont typeface="Arial" panose="020B0604020202020204" pitchFamily="34" charset="0"/>
              <a:buChar char="•"/>
            </a:pPr>
            <a:r>
              <a:rPr lang="de-DE" sz="1300" dirty="0"/>
              <a:t>Ortsgemeinde </a:t>
            </a:r>
          </a:p>
          <a:p>
            <a:pPr marL="171450" lvl="0" indent="-171450">
              <a:buFont typeface="Arial" panose="020B0604020202020204" pitchFamily="34" charset="0"/>
              <a:buChar char="•"/>
            </a:pPr>
            <a:r>
              <a:rPr lang="de-DE" sz="1300" dirty="0"/>
              <a:t>Verbandsgemeinde </a:t>
            </a:r>
          </a:p>
          <a:p>
            <a:pPr marL="171450" lvl="0" indent="-171450">
              <a:buFont typeface="Arial" panose="020B0604020202020204" pitchFamily="34" charset="0"/>
              <a:buChar char="•"/>
            </a:pPr>
            <a:r>
              <a:rPr lang="de-DE" sz="1300" dirty="0"/>
              <a:t>Ev. Jugendhaus </a:t>
            </a:r>
          </a:p>
          <a:p>
            <a:pPr marL="171450" lvl="0" indent="-171450">
              <a:buFont typeface="Arial" panose="020B0604020202020204" pitchFamily="34" charset="0"/>
              <a:buChar char="•"/>
            </a:pPr>
            <a:r>
              <a:rPr lang="de-DE" sz="1300" dirty="0"/>
              <a:t>Sponsoren </a:t>
            </a:r>
          </a:p>
          <a:p>
            <a:pPr marL="171450" lvl="0" indent="-171450">
              <a:buFont typeface="Arial" panose="020B0604020202020204" pitchFamily="34" charset="0"/>
              <a:buChar char="•"/>
            </a:pPr>
            <a:r>
              <a:rPr lang="de-DE" sz="1300" dirty="0"/>
              <a:t>Kirchlicher Jugendplan </a:t>
            </a:r>
          </a:p>
          <a:p>
            <a:pPr marL="171450" lvl="0" indent="-171450">
              <a:buFont typeface="Arial" panose="020B0604020202020204" pitchFamily="34" charset="0"/>
              <a:buChar char="•"/>
            </a:pPr>
            <a:r>
              <a:rPr lang="de-DE" sz="1300" dirty="0"/>
              <a:t>Kreis und Land </a:t>
            </a:r>
          </a:p>
          <a:p>
            <a:r>
              <a:rPr lang="de-DE" sz="1300" dirty="0"/>
              <a:t> </a:t>
            </a:r>
          </a:p>
          <a:p>
            <a:r>
              <a:rPr lang="de-DE" sz="1300" b="1" dirty="0"/>
              <a:t>Die </a:t>
            </a:r>
            <a:r>
              <a:rPr lang="de-DE" sz="1300" b="1" dirty="0" err="1"/>
              <a:t>MitarbeiterInnen</a:t>
            </a:r>
            <a:r>
              <a:rPr lang="de-DE" sz="1300" b="1" dirty="0"/>
              <a:t> des Kinder- und Jugendausschusses sind bereit, für </a:t>
            </a:r>
            <a:r>
              <a:rPr lang="de-DE" sz="1300" b="1" i="1" dirty="0"/>
              <a:t>ein</a:t>
            </a:r>
            <a:r>
              <a:rPr lang="de-DE" sz="1300" b="1" dirty="0"/>
              <a:t> Projekt Zeit zu investieren.</a:t>
            </a:r>
          </a:p>
          <a:p>
            <a:r>
              <a:rPr lang="de-DE" sz="1300" dirty="0"/>
              <a:t> </a:t>
            </a:r>
          </a:p>
          <a:p>
            <a:r>
              <a:rPr lang="de-DE" sz="1300" b="1" dirty="0"/>
              <a:t>Folgende </a:t>
            </a:r>
            <a:r>
              <a:rPr lang="de-DE" sz="1300" b="1" i="1" dirty="0"/>
              <a:t>Räume</a:t>
            </a:r>
            <a:r>
              <a:rPr lang="de-DE" sz="1300" b="1" dirty="0"/>
              <a:t> stehen dem Kinder- und Jugendausschuss für Angebote und Projekte zur Verfügung:</a:t>
            </a:r>
            <a:endParaRPr lang="de-DE" sz="1300" dirty="0"/>
          </a:p>
          <a:p>
            <a:pPr marL="171450" lvl="0" indent="-171450">
              <a:buFont typeface="Arial" panose="020B0604020202020204" pitchFamily="34" charset="0"/>
              <a:buChar char="•"/>
            </a:pPr>
            <a:r>
              <a:rPr lang="de-DE" sz="1300" dirty="0" smtClean="0"/>
              <a:t>Jugendhaus </a:t>
            </a:r>
            <a:r>
              <a:rPr lang="de-DE" sz="1300" dirty="0"/>
              <a:t>(2 – 3 Räume) </a:t>
            </a:r>
          </a:p>
          <a:p>
            <a:pPr marL="171450" lvl="0" indent="-171450">
              <a:buFont typeface="Arial" panose="020B0604020202020204" pitchFamily="34" charset="0"/>
              <a:buChar char="•"/>
            </a:pPr>
            <a:r>
              <a:rPr lang="de-DE" sz="1300" dirty="0"/>
              <a:t>Evangelisches Gemeindehaus </a:t>
            </a:r>
          </a:p>
          <a:p>
            <a:pPr marL="171450" lvl="0" indent="-171450">
              <a:buFont typeface="Arial" panose="020B0604020202020204" pitchFamily="34" charset="0"/>
              <a:buChar char="•"/>
            </a:pPr>
            <a:r>
              <a:rPr lang="de-DE" sz="1300" dirty="0"/>
              <a:t>Kirche </a:t>
            </a:r>
          </a:p>
          <a:p>
            <a:pPr marL="171450" lvl="0" indent="-171450">
              <a:buFont typeface="Arial" panose="020B0604020202020204" pitchFamily="34" charset="0"/>
              <a:buChar char="•"/>
            </a:pPr>
            <a:r>
              <a:rPr lang="de-DE" sz="1300" dirty="0"/>
              <a:t>Kindergartengelände und –</a:t>
            </a:r>
            <a:r>
              <a:rPr lang="de-DE" sz="1300" dirty="0" err="1"/>
              <a:t>gebäude</a:t>
            </a:r>
            <a:r>
              <a:rPr lang="de-DE" sz="1300" dirty="0"/>
              <a:t>, Kindertagesstätte</a:t>
            </a:r>
          </a:p>
          <a:p>
            <a:pPr marL="171450" lvl="0" indent="-171450">
              <a:buFont typeface="Arial" panose="020B0604020202020204" pitchFamily="34" charset="0"/>
              <a:buChar char="•"/>
            </a:pPr>
            <a:r>
              <a:rPr lang="de-DE" sz="1300" dirty="0"/>
              <a:t>Turnhalle </a:t>
            </a:r>
          </a:p>
          <a:p>
            <a:pPr marL="171450" lvl="0" indent="-171450">
              <a:buFont typeface="Arial" panose="020B0604020202020204" pitchFamily="34" charset="0"/>
              <a:buChar char="•"/>
            </a:pPr>
            <a:r>
              <a:rPr lang="de-DE" sz="1300" dirty="0"/>
              <a:t>Sportplätze </a:t>
            </a:r>
          </a:p>
          <a:p>
            <a:r>
              <a:rPr lang="de-DE" sz="1300" dirty="0"/>
              <a:t> </a:t>
            </a:r>
          </a:p>
          <a:p>
            <a:r>
              <a:rPr lang="de-DE" sz="1300" b="1" dirty="0"/>
              <a:t>Dem Kinder- und </a:t>
            </a:r>
            <a:r>
              <a:rPr lang="de-DE" sz="1300" b="1" dirty="0" smtClean="0"/>
              <a:t>Jugendausschuss </a:t>
            </a:r>
            <a:r>
              <a:rPr lang="de-DE" sz="1300" b="1" dirty="0"/>
              <a:t>stehen folgende </a:t>
            </a:r>
            <a:r>
              <a:rPr lang="de-DE" sz="1300" b="1" i="1" dirty="0"/>
              <a:t>Sachmittel</a:t>
            </a:r>
            <a:r>
              <a:rPr lang="de-DE" sz="1300" b="1" dirty="0"/>
              <a:t> zur Verfügung</a:t>
            </a:r>
            <a:r>
              <a:rPr lang="de-DE" sz="1300" b="1" dirty="0" smtClean="0"/>
              <a:t>:</a:t>
            </a:r>
            <a:r>
              <a:rPr lang="de-DE" sz="1300" b="1" dirty="0"/>
              <a:t> </a:t>
            </a:r>
            <a:endParaRPr lang="de-DE" sz="1300" dirty="0"/>
          </a:p>
          <a:p>
            <a:pPr marL="171450" lvl="0" indent="-171450">
              <a:buFont typeface="Arial" panose="020B0604020202020204" pitchFamily="34" charset="0"/>
              <a:buChar char="•"/>
            </a:pPr>
            <a:r>
              <a:rPr lang="de-DE" sz="1300" dirty="0"/>
              <a:t>Neue Medien </a:t>
            </a:r>
          </a:p>
          <a:p>
            <a:pPr marL="171450" lvl="0" indent="-171450">
              <a:buFont typeface="Arial" panose="020B0604020202020204" pitchFamily="34" charset="0"/>
              <a:buChar char="•"/>
            </a:pPr>
            <a:r>
              <a:rPr lang="de-DE" sz="1300" dirty="0"/>
              <a:t>Spielmaterial </a:t>
            </a:r>
          </a:p>
          <a:p>
            <a:pPr marL="171450" lvl="0" indent="-171450">
              <a:buFont typeface="Arial" panose="020B0604020202020204" pitchFamily="34" charset="0"/>
              <a:buChar char="•"/>
            </a:pPr>
            <a:r>
              <a:rPr lang="de-DE" sz="1300" dirty="0"/>
              <a:t>Spielsachen für Kleinkinder </a:t>
            </a:r>
          </a:p>
          <a:p>
            <a:pPr marL="171450" lvl="0" indent="-171450">
              <a:buFont typeface="Arial" panose="020B0604020202020204" pitchFamily="34" charset="0"/>
              <a:buChar char="•"/>
            </a:pPr>
            <a:r>
              <a:rPr lang="de-DE" sz="1300" dirty="0" smtClean="0"/>
              <a:t>Musikinstrumente </a:t>
            </a:r>
            <a:endParaRPr lang="de-DE" sz="1300" dirty="0"/>
          </a:p>
        </p:txBody>
      </p:sp>
    </p:spTree>
    <p:extLst>
      <p:ext uri="{BB962C8B-B14F-4D97-AF65-F5344CB8AC3E}">
        <p14:creationId xmlns:p14="http://schemas.microsoft.com/office/powerpoint/2010/main" val="5633967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980728"/>
            <a:ext cx="7772400" cy="1470025"/>
          </a:xfrm>
        </p:spPr>
        <p:txBody>
          <a:bodyPr/>
          <a:lstStyle/>
          <a:p>
            <a:r>
              <a:rPr lang="de-DE" dirty="0" smtClean="0"/>
              <a:t>Vielen Dank für die Aufmerksamkeit!</a:t>
            </a:r>
            <a:endParaRPr lang="de-DE" dirty="0"/>
          </a:p>
        </p:txBody>
      </p:sp>
      <p:sp>
        <p:nvSpPr>
          <p:cNvPr id="3" name="Untertitel 2"/>
          <p:cNvSpPr>
            <a:spLocks noGrp="1"/>
          </p:cNvSpPr>
          <p:nvPr>
            <p:ph type="subTitle" idx="1"/>
          </p:nvPr>
        </p:nvSpPr>
        <p:spPr/>
        <p:txBody>
          <a:bodyPr>
            <a:normAutofit fontScale="25000" lnSpcReduction="20000"/>
          </a:bodyPr>
          <a:lstStyle/>
          <a:p>
            <a:pPr algn="l"/>
            <a:r>
              <a:rPr lang="de-DE" dirty="0"/>
              <a:t>Simone Reinisch</a:t>
            </a:r>
          </a:p>
          <a:p>
            <a:pPr algn="l"/>
            <a:r>
              <a:rPr lang="de-DE" dirty="0"/>
              <a:t>Stellvertretende Leitung</a:t>
            </a:r>
          </a:p>
          <a:p>
            <a:pPr algn="l"/>
            <a:r>
              <a:rPr lang="de-DE" dirty="0"/>
              <a:t>Fach- und Praxisberatung der Propstei Rheinhessen</a:t>
            </a:r>
            <a:br>
              <a:rPr lang="de-DE" dirty="0"/>
            </a:br>
            <a:r>
              <a:rPr lang="de-DE" dirty="0"/>
              <a:t>Arbeit mit Kindern</a:t>
            </a:r>
            <a:br>
              <a:rPr lang="de-DE" dirty="0"/>
            </a:br>
            <a:r>
              <a:rPr lang="de-DE" dirty="0"/>
              <a:t>Ehrenamt</a:t>
            </a:r>
          </a:p>
          <a:p>
            <a:pPr algn="l"/>
            <a:r>
              <a:rPr lang="de-DE" dirty="0"/>
              <a:t>Zentrum Bildung</a:t>
            </a:r>
            <a:br>
              <a:rPr lang="de-DE" dirty="0"/>
            </a:br>
            <a:r>
              <a:rPr lang="de-DE" dirty="0"/>
              <a:t>Fachbereich Kinder und Jugend</a:t>
            </a:r>
            <a:br>
              <a:rPr lang="de-DE" dirty="0"/>
            </a:br>
            <a:r>
              <a:rPr lang="de-DE" dirty="0"/>
              <a:t>Erbacher Straße 17</a:t>
            </a:r>
            <a:br>
              <a:rPr lang="de-DE" dirty="0"/>
            </a:br>
            <a:r>
              <a:rPr lang="de-DE" dirty="0"/>
              <a:t>64287 Darmstadt</a:t>
            </a:r>
          </a:p>
          <a:p>
            <a:pPr algn="l"/>
            <a:r>
              <a:rPr lang="de-DE" dirty="0"/>
              <a:t>Tel.:06151/6690-113</a:t>
            </a:r>
            <a:br>
              <a:rPr lang="de-DE" dirty="0"/>
            </a:br>
            <a:r>
              <a:rPr lang="de-DE" dirty="0"/>
              <a:t>Fax.:06151/6690-119</a:t>
            </a:r>
            <a:br>
              <a:rPr lang="de-DE" dirty="0"/>
            </a:br>
            <a:r>
              <a:rPr lang="de-DE" dirty="0" err="1"/>
              <a:t>E-Mail:simone.reinisch.zb@ekhn-net.de</a:t>
            </a:r>
            <a:r>
              <a:rPr lang="de-DE" dirty="0"/>
              <a:t/>
            </a:r>
            <a:br>
              <a:rPr lang="de-DE" dirty="0"/>
            </a:br>
            <a:r>
              <a:rPr lang="de-DE" dirty="0" err="1"/>
              <a:t>Homepage:www.ev-jugendarbeit-ekhn.de</a:t>
            </a:r>
            <a:endParaRPr lang="de-DE" dirty="0"/>
          </a:p>
          <a:p>
            <a:endParaRPr lang="de-DE" dirty="0"/>
          </a:p>
          <a:p>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4149080"/>
            <a:ext cx="1827981" cy="1306332"/>
          </a:xfrm>
          <a:prstGeom prst="rect">
            <a:avLst/>
          </a:prstGeom>
        </p:spPr>
      </p:pic>
    </p:spTree>
    <p:extLst>
      <p:ext uri="{BB962C8B-B14F-4D97-AF65-F5344CB8AC3E}">
        <p14:creationId xmlns:p14="http://schemas.microsoft.com/office/powerpoint/2010/main" val="1925229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dirty="0"/>
          </a:p>
        </p:txBody>
      </p:sp>
      <p:sp>
        <p:nvSpPr>
          <p:cNvPr id="3" name="Untertitel 2"/>
          <p:cNvSpPr>
            <a:spLocks noGrp="1"/>
          </p:cNvSpPr>
          <p:nvPr>
            <p:ph type="subTitle" idx="1"/>
          </p:nvPr>
        </p:nvSpPr>
        <p:spPr>
          <a:xfrm>
            <a:off x="1763688" y="4293096"/>
            <a:ext cx="6400800" cy="1752600"/>
          </a:xfrm>
        </p:spPr>
        <p:txBody>
          <a:bodyPr/>
          <a:lstStyle/>
          <a:p>
            <a:endParaRPr lang="de-DE" dirty="0"/>
          </a:p>
        </p:txBody>
      </p:sp>
      <p:pic>
        <p:nvPicPr>
          <p:cNvPr id="1026" name="Picture 2" descr="C:\Users\reinisch\AppData\Local\Microsoft\Windows\Temporary Internet Files\Content.Outlook\5HD3WN6R\ekhn_organigramm_aufbau12_q_ekhn_gr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780" y="502920"/>
            <a:ext cx="4282440" cy="585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144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286000" y="474345"/>
            <a:ext cx="4572000" cy="6186309"/>
          </a:xfrm>
          <a:prstGeom prst="rect">
            <a:avLst/>
          </a:prstGeom>
        </p:spPr>
        <p:txBody>
          <a:bodyPr>
            <a:spAutoFit/>
          </a:bodyPr>
          <a:lstStyle/>
          <a:p>
            <a:r>
              <a:rPr lang="de-DE" b="1" dirty="0" smtClean="0">
                <a:effectLst/>
              </a:rPr>
              <a:t>Dezernat 1 Kirchliche Dienste</a:t>
            </a:r>
          </a:p>
          <a:p>
            <a:r>
              <a:rPr lang="de-DE" dirty="0" smtClean="0">
                <a:effectLst/>
              </a:rPr>
              <a:t>Das Dezernat Kirchliche Dienste unterstützt die Arbeit in den Kirchengemeinden, </a:t>
            </a:r>
          </a:p>
          <a:p>
            <a:r>
              <a:rPr lang="de-DE" dirty="0" smtClean="0">
                <a:effectLst/>
              </a:rPr>
              <a:t>Dekanaten, Arbeitszentren und Handlungsfeldern. Es bereitet die Grundsatzentscheidungen der Leitungsgremien zu Fragen des kirchlichen Handelns vor und trägt zu ihrer Umsetzung bei. </a:t>
            </a:r>
          </a:p>
          <a:p>
            <a:r>
              <a:rPr lang="de-DE" b="1" dirty="0" smtClean="0">
                <a:effectLst/>
              </a:rPr>
              <a:t>Zum Dezernat 1 gehören die Referate:</a:t>
            </a:r>
          </a:p>
          <a:p>
            <a:r>
              <a:rPr lang="de-DE" dirty="0" smtClean="0">
                <a:effectLst/>
              </a:rPr>
              <a:t>Seelsorge und Beratung, Koordination </a:t>
            </a:r>
          </a:p>
          <a:p>
            <a:r>
              <a:rPr lang="de-DE" dirty="0" smtClean="0">
                <a:effectLst/>
              </a:rPr>
              <a:t>Kirchengemeinden und Dekanate</a:t>
            </a:r>
          </a:p>
          <a:p>
            <a:r>
              <a:rPr lang="de-DE" dirty="0" smtClean="0">
                <a:effectLst/>
              </a:rPr>
              <a:t>Schule und Religionsunterricht</a:t>
            </a:r>
          </a:p>
          <a:p>
            <a:r>
              <a:rPr lang="de-DE" dirty="0" smtClean="0">
                <a:effectLst/>
              </a:rPr>
              <a:t>Sozialforschung und Statistik</a:t>
            </a:r>
          </a:p>
          <a:p>
            <a:r>
              <a:rPr lang="de-DE" dirty="0" smtClean="0">
                <a:effectLst/>
              </a:rPr>
              <a:t>Rechtsfragen Kirchliche Dienste</a:t>
            </a:r>
          </a:p>
          <a:p>
            <a:r>
              <a:rPr lang="de-DE" dirty="0" smtClean="0">
                <a:effectLst/>
              </a:rPr>
              <a:t>Fundraising und Mitgliederorientierung</a:t>
            </a:r>
          </a:p>
          <a:p>
            <a:r>
              <a:rPr lang="de-DE" b="1" dirty="0" smtClean="0">
                <a:effectLst/>
              </a:rPr>
              <a:t>sowie die kirchlichen Zentren:</a:t>
            </a:r>
          </a:p>
          <a:p>
            <a:r>
              <a:rPr lang="de-DE" sz="3600" dirty="0" smtClean="0">
                <a:solidFill>
                  <a:srgbClr val="FF0000"/>
                </a:solidFill>
                <a:effectLst/>
              </a:rPr>
              <a:t>Zentrum Bildung</a:t>
            </a:r>
          </a:p>
          <a:p>
            <a:r>
              <a:rPr lang="de-DE" dirty="0" smtClean="0">
                <a:effectLst/>
              </a:rPr>
              <a:t>Zentrum Gesellschaftliche Verantwortung</a:t>
            </a:r>
          </a:p>
          <a:p>
            <a:r>
              <a:rPr lang="de-DE" dirty="0" smtClean="0">
                <a:effectLst/>
              </a:rPr>
              <a:t>Zentrum Ökumene</a:t>
            </a:r>
          </a:p>
          <a:p>
            <a:r>
              <a:rPr lang="de-DE" dirty="0" smtClean="0">
                <a:effectLst/>
              </a:rPr>
              <a:t>Zentrum Seelsorge und Beratung</a:t>
            </a:r>
          </a:p>
          <a:p>
            <a:r>
              <a:rPr lang="de-DE" dirty="0" smtClean="0">
                <a:effectLst/>
              </a:rPr>
              <a:t>Zentrum Verkündigung</a:t>
            </a:r>
            <a:endParaRPr lang="de-DE" dirty="0">
              <a:effectLst/>
            </a:endParaRPr>
          </a:p>
        </p:txBody>
      </p:sp>
    </p:spTree>
    <p:extLst>
      <p:ext uri="{BB962C8B-B14F-4D97-AF65-F5344CB8AC3E}">
        <p14:creationId xmlns:p14="http://schemas.microsoft.com/office/powerpoint/2010/main" val="2962524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66725"/>
            <a:ext cx="8382000" cy="592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5160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307944" y="188640"/>
            <a:ext cx="4572000" cy="5816977"/>
          </a:xfrm>
          <a:prstGeom prst="rect">
            <a:avLst/>
          </a:prstGeom>
        </p:spPr>
        <p:txBody>
          <a:bodyPr>
            <a:spAutoFit/>
          </a:bodyPr>
          <a:lstStyle/>
          <a:p>
            <a:r>
              <a:rPr lang="de-DE" sz="1200" b="1" dirty="0" smtClean="0"/>
              <a:t>Eine wichtige Aufgabe für unsere Kirche und unsere Gemeinden ist die Arbeit mit Kindern. Arbeit mit Kindern gibt es in fast allen Kirchengemeinden, in Form von Kindergruppen, Jungscharen, Kindergottesdienst, Projekten, usw.</a:t>
            </a:r>
            <a:r>
              <a:rPr lang="de-DE" sz="1200" dirty="0" smtClean="0"/>
              <a:t> </a:t>
            </a:r>
          </a:p>
          <a:p>
            <a:r>
              <a:rPr lang="de-DE" sz="1200" dirty="0" smtClean="0"/>
              <a:t> </a:t>
            </a:r>
          </a:p>
          <a:p>
            <a:r>
              <a:rPr lang="de-DE" sz="1200" dirty="0" smtClean="0"/>
              <a:t>Hier stellen sich immer wieder Fragen: Wie verwirklichen wir den Perspektivenwechsel? Wie öffnen wir unsere Gemeinde für Kinder? Wie können wir die frohe Botschaft zeitgemäß verkündigen? Wie können wir andere Mitarbeiter/innen gewinnen? Wie sprechen wir Kinder in unserem Gemeindebezirk an? Welche Beteiligungsformen sind in der Arbeit mit Kindern sinnvoll? </a:t>
            </a:r>
          </a:p>
          <a:p>
            <a:r>
              <a:rPr lang="de-DE" sz="1200" dirty="0" smtClean="0"/>
              <a:t> </a:t>
            </a:r>
          </a:p>
          <a:p>
            <a:r>
              <a:rPr lang="de-DE" sz="1200" dirty="0" smtClean="0"/>
              <a:t>Jesus sagt: „Lasset die Kinder zu mir kommen, hindert sie nicht daran.“ Wenn wir diesen Satz ernst nehmen, spüren wir wie wichtig es ist, den Kindern die Nächste/ der Nächste zu sein, unabhängig, ob die Kinder getauft, evangelisch oder anderen Glaubens sind.  </a:t>
            </a:r>
          </a:p>
          <a:p>
            <a:r>
              <a:rPr lang="de-DE" sz="1200" dirty="0" smtClean="0"/>
              <a:t> </a:t>
            </a:r>
          </a:p>
          <a:p>
            <a:r>
              <a:rPr lang="de-DE" sz="1200" dirty="0" smtClean="0"/>
              <a:t>Ziel ist es Kinder, Ehrenamtliche und Hauptberufliche zu unterstützen, sie eigene Modelle entwickeln zu lassen, sie ermutigen neue Wege zu gehen. </a:t>
            </a:r>
          </a:p>
          <a:p>
            <a:r>
              <a:rPr lang="de-DE" sz="1200" dirty="0" smtClean="0"/>
              <a:t>Viele Gemeindepädagog/innen arbeiten hauptberuflich in der Arbeit mit Kindern, viele Pfarrer/innen engagieren sich, Ehrenamtliche setzen sich oft viele Stunden pro Woche unentgeltlich und kreativ ein.  </a:t>
            </a:r>
          </a:p>
          <a:p>
            <a:r>
              <a:rPr lang="de-DE" sz="1200" dirty="0" smtClean="0"/>
              <a:t> </a:t>
            </a:r>
          </a:p>
          <a:p>
            <a:r>
              <a:rPr lang="de-DE" sz="1200" b="1" dirty="0" smtClean="0"/>
              <a:t>Der Fachbereich unterstützt Sie mit:</a:t>
            </a:r>
            <a:endParaRPr lang="de-DE" sz="1200" dirty="0" smtClean="0"/>
          </a:p>
          <a:p>
            <a:r>
              <a:rPr lang="de-DE" sz="1200" dirty="0" smtClean="0"/>
              <a:t>Fachtagen/ Fachberatungstagungen</a:t>
            </a:r>
          </a:p>
          <a:p>
            <a:r>
              <a:rPr lang="de-DE" sz="1200" dirty="0" smtClean="0"/>
              <a:t>Beratung</a:t>
            </a:r>
          </a:p>
          <a:p>
            <a:r>
              <a:rPr lang="de-DE" sz="1200" dirty="0" smtClean="0"/>
              <a:t>Entwicklung von Konzeptionen</a:t>
            </a:r>
          </a:p>
          <a:p>
            <a:r>
              <a:rPr lang="de-DE" sz="1200" dirty="0" smtClean="0"/>
              <a:t>Entwicklung und Durchführung von exemplarischen Projekten</a:t>
            </a:r>
          </a:p>
          <a:p>
            <a:r>
              <a:rPr lang="de-DE" sz="1200" dirty="0" smtClean="0"/>
              <a:t>Dokumentationen</a:t>
            </a:r>
          </a:p>
          <a:p>
            <a:r>
              <a:rPr lang="de-DE" sz="1200" dirty="0" smtClean="0"/>
              <a:t>Arbeitshilfen</a:t>
            </a:r>
            <a:endParaRPr lang="de-DE" sz="1200" dirty="0"/>
          </a:p>
        </p:txBody>
      </p:sp>
    </p:spTree>
    <p:extLst>
      <p:ext uri="{BB962C8B-B14F-4D97-AF65-F5344CB8AC3E}">
        <p14:creationId xmlns:p14="http://schemas.microsoft.com/office/powerpoint/2010/main" val="1369341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240733" y="1700808"/>
            <a:ext cx="4572000" cy="2554545"/>
          </a:xfrm>
          <a:prstGeom prst="rect">
            <a:avLst/>
          </a:prstGeom>
        </p:spPr>
        <p:txBody>
          <a:bodyPr>
            <a:spAutoFit/>
          </a:bodyPr>
          <a:lstStyle/>
          <a:p>
            <a:r>
              <a:rPr lang="de-DE" sz="4000" b="1" dirty="0"/>
              <a:t>Konzeption für die Arbeit mit </a:t>
            </a:r>
          </a:p>
          <a:p>
            <a:r>
              <a:rPr lang="de-DE" sz="4000" dirty="0"/>
              <a:t>Kindern der </a:t>
            </a:r>
            <a:r>
              <a:rPr lang="de-DE" sz="4000" dirty="0" smtClean="0"/>
              <a:t>Kirchengemeinde… </a:t>
            </a:r>
            <a:endParaRPr lang="de-DE" sz="4000" dirty="0"/>
          </a:p>
        </p:txBody>
      </p:sp>
    </p:spTree>
    <p:extLst>
      <p:ext uri="{BB962C8B-B14F-4D97-AF65-F5344CB8AC3E}">
        <p14:creationId xmlns:p14="http://schemas.microsoft.com/office/powerpoint/2010/main" val="3671814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286000" y="335846"/>
            <a:ext cx="4572000" cy="5355312"/>
          </a:xfrm>
          <a:prstGeom prst="rect">
            <a:avLst/>
          </a:prstGeom>
        </p:spPr>
        <p:txBody>
          <a:bodyPr>
            <a:spAutoFit/>
          </a:bodyPr>
          <a:lstStyle/>
          <a:p>
            <a:r>
              <a:rPr lang="de-DE" b="1" dirty="0"/>
              <a:t>Inhalt</a:t>
            </a:r>
            <a:endParaRPr lang="de-DE" dirty="0"/>
          </a:p>
          <a:p>
            <a:r>
              <a:rPr lang="de-DE" dirty="0"/>
              <a:t> </a:t>
            </a:r>
          </a:p>
          <a:p>
            <a:r>
              <a:rPr lang="de-DE" dirty="0"/>
              <a:t> </a:t>
            </a:r>
          </a:p>
          <a:p>
            <a:r>
              <a:rPr lang="de-DE" dirty="0" smtClean="0"/>
              <a:t>Vorwort</a:t>
            </a:r>
            <a:endParaRPr lang="de-DE" dirty="0"/>
          </a:p>
          <a:p>
            <a:r>
              <a:rPr lang="de-DE" dirty="0"/>
              <a:t> </a:t>
            </a:r>
          </a:p>
          <a:p>
            <a:r>
              <a:rPr lang="de-DE" dirty="0" smtClean="0"/>
              <a:t>Präambel </a:t>
            </a:r>
            <a:r>
              <a:rPr lang="de-DE" dirty="0"/>
              <a:t>der Kinder- und Jugendordnung</a:t>
            </a:r>
          </a:p>
          <a:p>
            <a:r>
              <a:rPr lang="de-DE" dirty="0"/>
              <a:t> </a:t>
            </a:r>
          </a:p>
          <a:p>
            <a:r>
              <a:rPr lang="de-DE" dirty="0" smtClean="0"/>
              <a:t>Bedarf </a:t>
            </a:r>
            <a:r>
              <a:rPr lang="de-DE" dirty="0"/>
              <a:t>für die Arbeit mit Kindern und Jugendlichen aus unserer Sicht</a:t>
            </a:r>
          </a:p>
          <a:p>
            <a:r>
              <a:rPr lang="de-DE" dirty="0"/>
              <a:t> </a:t>
            </a:r>
          </a:p>
          <a:p>
            <a:r>
              <a:rPr lang="de-DE" dirty="0" smtClean="0"/>
              <a:t>Ziele </a:t>
            </a:r>
            <a:r>
              <a:rPr lang="de-DE" dirty="0"/>
              <a:t>für die Arbeit mit Kindern</a:t>
            </a:r>
          </a:p>
          <a:p>
            <a:r>
              <a:rPr lang="de-DE" dirty="0"/>
              <a:t> </a:t>
            </a:r>
          </a:p>
          <a:p>
            <a:r>
              <a:rPr lang="de-DE" dirty="0" smtClean="0"/>
              <a:t>Lebens- </a:t>
            </a:r>
            <a:r>
              <a:rPr lang="de-DE" dirty="0"/>
              <a:t>und Erfahrungswelten von Kindern in </a:t>
            </a:r>
            <a:r>
              <a:rPr lang="de-DE" dirty="0" smtClean="0"/>
              <a:t>Ressourcen</a:t>
            </a:r>
            <a:endParaRPr lang="de-DE" dirty="0"/>
          </a:p>
          <a:p>
            <a:r>
              <a:rPr lang="de-DE" dirty="0"/>
              <a:t> </a:t>
            </a:r>
          </a:p>
          <a:p>
            <a:r>
              <a:rPr lang="de-DE" dirty="0" smtClean="0"/>
              <a:t>Anhang</a:t>
            </a:r>
            <a:endParaRPr lang="de-DE" dirty="0"/>
          </a:p>
          <a:p>
            <a:pPr lvl="0"/>
            <a:r>
              <a:rPr lang="de-DE" dirty="0"/>
              <a:t>Statistik</a:t>
            </a:r>
          </a:p>
          <a:p>
            <a:r>
              <a:rPr lang="de-DE" dirty="0"/>
              <a:t>Stadtplan</a:t>
            </a:r>
            <a:br>
              <a:rPr lang="de-DE" dirty="0"/>
            </a:br>
            <a:endParaRPr lang="de-DE" dirty="0"/>
          </a:p>
        </p:txBody>
      </p:sp>
    </p:spTree>
    <p:extLst>
      <p:ext uri="{BB962C8B-B14F-4D97-AF65-F5344CB8AC3E}">
        <p14:creationId xmlns:p14="http://schemas.microsoft.com/office/powerpoint/2010/main" val="4077409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427768" y="332656"/>
            <a:ext cx="4572000" cy="6093976"/>
          </a:xfrm>
          <a:prstGeom prst="rect">
            <a:avLst/>
          </a:prstGeom>
        </p:spPr>
        <p:txBody>
          <a:bodyPr>
            <a:spAutoFit/>
          </a:bodyPr>
          <a:lstStyle/>
          <a:p>
            <a:r>
              <a:rPr lang="de-DE" sz="1300" b="1" dirty="0"/>
              <a:t>Präambel der Kinder- und Jugendordnung </a:t>
            </a:r>
            <a:endParaRPr lang="de-DE" sz="1300" dirty="0"/>
          </a:p>
          <a:p>
            <a:r>
              <a:rPr lang="de-DE" sz="1300" dirty="0"/>
              <a:t> </a:t>
            </a:r>
          </a:p>
          <a:p>
            <a:r>
              <a:rPr lang="de-DE" sz="1300" dirty="0"/>
              <a:t>Evangelische Kinder- und Jugendarbeit ist Arbeit mit und von Kindern und Jugendlichen. Sie geschieht im Spannungsfeld des Evangeliums von Jesus Christus und der Situation von Kindern und Jugendlichen, von Mädchen und Jungen in Kirche und Gesellschaft.</a:t>
            </a:r>
          </a:p>
          <a:p>
            <a:r>
              <a:rPr lang="de-DE" sz="1300" dirty="0"/>
              <a:t> </a:t>
            </a:r>
          </a:p>
          <a:p>
            <a:r>
              <a:rPr lang="de-DE" sz="1300" dirty="0"/>
              <a:t>Ihr Ziel ist es, junge Menschen in ihren Lebenswelten und Lebensperspektiven wahr- und ernst zu nehmen, ihnen das Evangelium von Jesus Christus bekannt und erfahrbar zu machen und sie auf der gemeinsamen Suche nach einer gelingenden Gestaltung christlicher Lebens- und Handlungsperspektiven zu begleiten.</a:t>
            </a:r>
          </a:p>
          <a:p>
            <a:r>
              <a:rPr lang="de-DE" sz="1300" dirty="0"/>
              <a:t> </a:t>
            </a:r>
          </a:p>
          <a:p>
            <a:r>
              <a:rPr lang="de-DE" sz="1300" dirty="0"/>
              <a:t>Kinder und Jugendliche können sich mit den vielfältigen Formen christlichen Glaubens vertraut machen. Freiräume für neue Entdeckungen werden ihnen eröffnet und Erfahrungen von Gemeinschaft ermöglicht.</a:t>
            </a:r>
          </a:p>
          <a:p>
            <a:r>
              <a:rPr lang="de-DE" sz="1300" dirty="0"/>
              <a:t> </a:t>
            </a:r>
          </a:p>
          <a:p>
            <a:r>
              <a:rPr lang="de-DE" sz="1300" dirty="0"/>
              <a:t>Sie werden zu mündiger Teilnahme am Leben der christlichen Gemeinde ermutigt.</a:t>
            </a:r>
          </a:p>
          <a:p>
            <a:r>
              <a:rPr lang="de-DE" sz="1300" dirty="0"/>
              <a:t> </a:t>
            </a:r>
          </a:p>
          <a:p>
            <a:r>
              <a:rPr lang="de-DE" sz="1300" dirty="0"/>
              <a:t>Sie nehmen teil an den Auseinandersetzungen mit den geistigen Strömungen und Wertvorstellungen der Gegenwart und suchen gemeinsam </a:t>
            </a:r>
            <a:r>
              <a:rPr lang="de-DE" sz="1300" dirty="0" err="1"/>
              <a:t>lebbare</a:t>
            </a:r>
            <a:r>
              <a:rPr lang="de-DE" sz="1300" dirty="0"/>
              <a:t> und glaubwürdige Antworten im Alltag.</a:t>
            </a:r>
          </a:p>
          <a:p>
            <a:r>
              <a:rPr lang="de-DE" sz="1300" dirty="0"/>
              <a:t> </a:t>
            </a:r>
          </a:p>
          <a:p>
            <a:r>
              <a:rPr lang="de-DE" sz="1300" dirty="0"/>
              <a:t>So stärkt evangelische Kinder- und Jugendarbeit auch die Bereitschaft junger Menschen, gesellschaftliche und politische Verantwortung zu übernehmen.</a:t>
            </a:r>
          </a:p>
        </p:txBody>
      </p:sp>
    </p:spTree>
    <p:extLst>
      <p:ext uri="{BB962C8B-B14F-4D97-AF65-F5344CB8AC3E}">
        <p14:creationId xmlns:p14="http://schemas.microsoft.com/office/powerpoint/2010/main" val="1046857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249786" y="476672"/>
            <a:ext cx="4572000" cy="5755422"/>
          </a:xfrm>
          <a:prstGeom prst="rect">
            <a:avLst/>
          </a:prstGeom>
        </p:spPr>
        <p:txBody>
          <a:bodyPr>
            <a:spAutoFit/>
          </a:bodyPr>
          <a:lstStyle/>
          <a:p>
            <a:r>
              <a:rPr lang="de-DE" sz="1600" b="1" dirty="0"/>
              <a:t>Bedarf für die Arbeit mit Kindern und Jugendlichen aus unserer Sicht</a:t>
            </a:r>
            <a:endParaRPr lang="de-DE" sz="1600" dirty="0"/>
          </a:p>
          <a:p>
            <a:r>
              <a:rPr lang="de-DE" sz="1600" dirty="0"/>
              <a:t> </a:t>
            </a:r>
          </a:p>
          <a:p>
            <a:r>
              <a:rPr lang="de-DE" sz="1600" dirty="0"/>
              <a:t>Die Bedarfsanalyse, die der Kinder- und Jugendausschuss für die momentane Situation in </a:t>
            </a:r>
            <a:r>
              <a:rPr lang="de-DE" sz="1600" dirty="0" smtClean="0"/>
              <a:t>……. erarbeitete</a:t>
            </a:r>
            <a:r>
              <a:rPr lang="de-DE" sz="1600" dirty="0"/>
              <a:t>, ergab folgende Auflistung:</a:t>
            </a:r>
          </a:p>
          <a:p>
            <a:r>
              <a:rPr lang="de-DE" sz="1600" dirty="0"/>
              <a:t> </a:t>
            </a:r>
          </a:p>
          <a:p>
            <a:pPr marL="285750" lvl="0" indent="-285750">
              <a:buFont typeface="Arial" panose="020B0604020202020204" pitchFamily="34" charset="0"/>
              <a:buChar char="•"/>
            </a:pPr>
            <a:r>
              <a:rPr lang="de-DE" sz="1600" dirty="0"/>
              <a:t>Tanzbar bzw. Disco</a:t>
            </a:r>
          </a:p>
          <a:p>
            <a:pPr marL="285750" lvl="0" indent="-285750">
              <a:buFont typeface="Arial" panose="020B0604020202020204" pitchFamily="34" charset="0"/>
              <a:buChar char="•"/>
            </a:pPr>
            <a:r>
              <a:rPr lang="de-DE" sz="1600" dirty="0"/>
              <a:t>Abenteuer</a:t>
            </a:r>
          </a:p>
          <a:p>
            <a:pPr marL="285750" lvl="0" indent="-285750">
              <a:buFont typeface="Arial" panose="020B0604020202020204" pitchFamily="34" charset="0"/>
              <a:buChar char="•"/>
            </a:pPr>
            <a:r>
              <a:rPr lang="de-DE" sz="1600" dirty="0"/>
              <a:t>Angebot von Trendsportarten</a:t>
            </a:r>
          </a:p>
          <a:p>
            <a:pPr marL="285750" lvl="0" indent="-285750">
              <a:buFont typeface="Arial" panose="020B0604020202020204" pitchFamily="34" charset="0"/>
              <a:buChar char="•"/>
            </a:pPr>
            <a:r>
              <a:rPr lang="de-DE" sz="1600" dirty="0"/>
              <a:t>Samstagmorgenbetreuung</a:t>
            </a:r>
          </a:p>
          <a:p>
            <a:pPr marL="285750" lvl="0" indent="-285750">
              <a:buFont typeface="Arial" panose="020B0604020202020204" pitchFamily="34" charset="0"/>
              <a:buChar char="•"/>
            </a:pPr>
            <a:r>
              <a:rPr lang="de-DE" sz="1600" dirty="0"/>
              <a:t>Angebot an Tagesmüttern</a:t>
            </a:r>
          </a:p>
          <a:p>
            <a:pPr marL="285750" lvl="0" indent="-285750">
              <a:buFont typeface="Arial" panose="020B0604020202020204" pitchFamily="34" charset="0"/>
              <a:buChar char="•"/>
            </a:pPr>
            <a:r>
              <a:rPr lang="de-DE" sz="1600" dirty="0"/>
              <a:t>Hausaufgabenhilfe</a:t>
            </a:r>
          </a:p>
          <a:p>
            <a:pPr marL="285750" lvl="0" indent="-285750">
              <a:buFont typeface="Arial" panose="020B0604020202020204" pitchFamily="34" charset="0"/>
              <a:buChar char="•"/>
            </a:pPr>
            <a:r>
              <a:rPr lang="de-DE" sz="1600" dirty="0"/>
              <a:t>Kostenlose, -geringe Nachhilfe</a:t>
            </a:r>
          </a:p>
          <a:p>
            <a:pPr marL="285750" lvl="0" indent="-285750">
              <a:buFont typeface="Arial" panose="020B0604020202020204" pitchFamily="34" charset="0"/>
              <a:buChar char="•"/>
            </a:pPr>
            <a:r>
              <a:rPr lang="de-DE" sz="1600" dirty="0"/>
              <a:t>Chor (Gospel und Jugend)</a:t>
            </a:r>
          </a:p>
          <a:p>
            <a:pPr marL="285750" lvl="0" indent="-285750">
              <a:buFont typeface="Arial" panose="020B0604020202020204" pitchFamily="34" charset="0"/>
              <a:buChar char="•"/>
            </a:pPr>
            <a:r>
              <a:rPr lang="de-DE" sz="1600" dirty="0"/>
              <a:t>Familiengottesdienst</a:t>
            </a:r>
          </a:p>
          <a:p>
            <a:pPr marL="285750" lvl="0" indent="-285750">
              <a:buFont typeface="Arial" panose="020B0604020202020204" pitchFamily="34" charset="0"/>
              <a:buChar char="•"/>
            </a:pPr>
            <a:r>
              <a:rPr lang="de-DE" sz="1600" dirty="0"/>
              <a:t>Jugend-, Kinderfreizeiten</a:t>
            </a:r>
          </a:p>
          <a:p>
            <a:pPr marL="285750" lvl="0" indent="-285750">
              <a:buFont typeface="Arial" panose="020B0604020202020204" pitchFamily="34" charset="0"/>
              <a:buChar char="•"/>
            </a:pPr>
            <a:r>
              <a:rPr lang="de-DE" sz="1600" dirty="0"/>
              <a:t>Zeit zum Reden</a:t>
            </a:r>
          </a:p>
          <a:p>
            <a:pPr marL="285750" lvl="0" indent="-285750">
              <a:buFont typeface="Arial" panose="020B0604020202020204" pitchFamily="34" charset="0"/>
              <a:buChar char="•"/>
            </a:pPr>
            <a:r>
              <a:rPr lang="de-DE" sz="1600" dirty="0"/>
              <a:t>Spielstraßen</a:t>
            </a:r>
          </a:p>
          <a:p>
            <a:pPr marL="285750" lvl="0" indent="-285750">
              <a:buFont typeface="Arial" panose="020B0604020202020204" pitchFamily="34" charset="0"/>
              <a:buChar char="•"/>
            </a:pPr>
            <a:r>
              <a:rPr lang="de-DE" sz="1600" dirty="0"/>
              <a:t>Bolz- und </a:t>
            </a:r>
            <a:r>
              <a:rPr lang="de-DE" sz="1600" dirty="0" err="1"/>
              <a:t>Activity</a:t>
            </a:r>
            <a:r>
              <a:rPr lang="de-DE" sz="1600" dirty="0"/>
              <a:t>- Platz</a:t>
            </a:r>
          </a:p>
          <a:p>
            <a:pPr marL="285750" lvl="0" indent="-285750">
              <a:buFont typeface="Arial" panose="020B0604020202020204" pitchFamily="34" charset="0"/>
              <a:buChar char="•"/>
            </a:pPr>
            <a:r>
              <a:rPr lang="de-DE" sz="1600" dirty="0"/>
              <a:t>Belebung des Dorfplatzes</a:t>
            </a:r>
          </a:p>
          <a:p>
            <a:pPr marL="285750" lvl="0" indent="-285750">
              <a:buFont typeface="Arial" panose="020B0604020202020204" pitchFamily="34" charset="0"/>
              <a:buChar char="•"/>
            </a:pPr>
            <a:r>
              <a:rPr lang="de-DE" sz="1600" dirty="0"/>
              <a:t>Kinderfreundlicher Spielplatz</a:t>
            </a:r>
          </a:p>
          <a:p>
            <a:pPr marL="285750" lvl="0" indent="-285750">
              <a:buFont typeface="Arial" panose="020B0604020202020204" pitchFamily="34" charset="0"/>
              <a:buChar char="•"/>
            </a:pPr>
            <a:r>
              <a:rPr lang="de-DE" sz="1600" dirty="0"/>
              <a:t>Größeres Angebot von </a:t>
            </a:r>
            <a:r>
              <a:rPr lang="de-DE" sz="1600" dirty="0" err="1"/>
              <a:t>Kindertagesstättenplätzen</a:t>
            </a:r>
            <a:endParaRPr lang="de-DE" sz="1600" dirty="0"/>
          </a:p>
        </p:txBody>
      </p:sp>
    </p:spTree>
    <p:extLst>
      <p:ext uri="{BB962C8B-B14F-4D97-AF65-F5344CB8AC3E}">
        <p14:creationId xmlns:p14="http://schemas.microsoft.com/office/powerpoint/2010/main" val="1916017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293</Words>
  <Application>Microsoft Office PowerPoint</Application>
  <PresentationFormat>Bildschirmpräsentation (4:3)</PresentationFormat>
  <Paragraphs>205</Paragraphs>
  <Slides>15</Slides>
  <Notes>0</Notes>
  <HiddenSlides>0</HiddenSlides>
  <MMClips>0</MMClips>
  <ScaleCrop>false</ScaleCrop>
  <HeadingPairs>
    <vt:vector size="4" baseType="variant">
      <vt:variant>
        <vt:lpstr>Design</vt:lpstr>
      </vt:variant>
      <vt:variant>
        <vt:i4>1</vt:i4>
      </vt:variant>
      <vt:variant>
        <vt:lpstr>Folientitel</vt:lpstr>
      </vt:variant>
      <vt:variant>
        <vt:i4>15</vt:i4>
      </vt:variant>
    </vt:vector>
  </HeadingPairs>
  <TitlesOfParts>
    <vt:vector size="16" baseType="lpstr">
      <vt:lpstr>Larissa</vt:lpstr>
      <vt:lpstr>Aktuelle Situation der Arbeit mit Kindern in der Evangelischen Kirche in Hessen und Nassau</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Vielen Dank für die Aufmerksamkeit!</vt:lpstr>
    </vt:vector>
  </TitlesOfParts>
  <Company>Zentrum Bildung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Reinisch Simone</dc:creator>
  <cp:lastModifiedBy>Reinisch Simone</cp:lastModifiedBy>
  <cp:revision>30</cp:revision>
  <dcterms:created xsi:type="dcterms:W3CDTF">2015-11-26T15:34:14Z</dcterms:created>
  <dcterms:modified xsi:type="dcterms:W3CDTF">2016-04-29T08:50:53Z</dcterms:modified>
  <cp:contentStatus>Endgültig</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